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xml" Extension="xml"/>
  <Default ContentType="application/vnd.openxmlformats-package.relationships+xml" Extension="rels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1" Target="ppt/presentation.xml" Type="http://schemas.openxmlformats.org/officeDocument/2006/relationships/officeDocument"/>
  <Relationship Id="rId2" Target="docProps/app.xml" Type="http://schemas.openxmlformats.org/officeDocument/2006/relationships/extended-properties"/>
  <Relationship Id="rId3" Target="docProps/core.xml" Type="http://schemas.openxmlformats.org/package/2006/relationships/metadata/core-properties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12192000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def="{5C22544A-7EE6-4342-B048-85BDC9FD1C3A}">
  <a:tblStyle styleId="{5C22544A-7EE6-4342-B048-85BDC9FD1C3A}" styleName="Средний стиль 2 - акцент 1">
    <a:wholeTbl>
      <a:tcTxStyle b="def" i="def"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2H>
      <a:tcStyle/>
    </a:band2H>
    <a:band1V>
      <a:tcStyle>
        <a:fill>
          <a:solidFill>
            <a:schemeClr val="accent1">
              <a:tint val="40000"/>
            </a:schemeClr>
          </a:solidFill>
        </a:fill>
      </a:tcStyle>
    </a:band1V>
    <a:band2V>
      <a:tcStyle>
        <a:fill>
          <a:solidFill>
            <a:schemeClr val="accent1">
              <a:tint val="40000"/>
            </a:schemeClr>
          </a:solidFill>
        </a:fill>
      </a:tcStyle>
    </a:band2V>
    <a:lastCol>
      <a:tcTxStyle b="on" i="def">
        <a:fontRef idx="minor"/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def">
        <a:fontRef idx="minor"/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def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1"/>
          </a:solidFill>
        </a:fill>
      </a:tcStyle>
    </a:lastRow>
    <a:seCell>
      <a:tcStyle/>
    </a:seCell>
    <a:swCell>
      <a:tcStyle/>
    </a:swCell>
    <a:firstRow>
      <a:tcTxStyle b="on" i="def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1"/>
          </a:solidFill>
        </a:fill>
      </a:tcStyle>
    </a:firstRow>
    <a:neCell>
      <a:tcStyle/>
    </a:neCell>
    <a:nwCell>
      <a:tcStyle/>
    </a:nwCell>
  </a:tblStyle>
</a:tblStyleLst>
</file>

<file path=ppt/_rels/presentation.xml.rels><?xml version="1.0" encoding="UTF-8" standalone="no" ?>
<Relationships xmlns="http://schemas.openxmlformats.org/package/2006/relationships">
  <Relationship Id="rId6" Target="slides/slide4.xml" Type="http://schemas.openxmlformats.org/officeDocument/2006/relationships/slide"/>
  <Relationship Id="rId1" Target="theme/theme1.xml" Type="http://schemas.openxmlformats.org/officeDocument/2006/relationships/theme"/>
  <Relationship Id="rId13" Target="tableStyles.xml" Type="http://schemas.openxmlformats.org/officeDocument/2006/relationships/tableStyles"/>
  <Relationship Id="rId12" Target="slides/slide10.xml" Type="http://schemas.openxmlformats.org/officeDocument/2006/relationships/slide"/>
  <Relationship Id="rId10" Target="slides/slide8.xml" Type="http://schemas.openxmlformats.org/officeDocument/2006/relationships/slide"/>
  <Relationship Id="rId2" Target="slideMasters/slideMaster1.xml" Type="http://schemas.openxmlformats.org/officeDocument/2006/relationships/slideMaster"/>
  <Relationship Id="rId3" Target="slides/slide1.xml" Type="http://schemas.openxmlformats.org/officeDocument/2006/relationships/slide"/>
  <Relationship Id="rId8" Target="slides/slide6.xml" Type="http://schemas.openxmlformats.org/officeDocument/2006/relationships/slide"/>
  <Relationship Id="rId4" Target="slides/slide2.xml" Type="http://schemas.openxmlformats.org/officeDocument/2006/relationships/slide"/>
  <Relationship Id="rId11" Target="slides/slide9.xml" Type="http://schemas.openxmlformats.org/officeDocument/2006/relationships/slide"/>
  <Relationship Id="rId9" Target="slides/slide7.xml" Type="http://schemas.openxmlformats.org/officeDocument/2006/relationships/slide"/>
  <Relationship Id="rId7" Target="slides/slide5.xml" Type="http://schemas.openxmlformats.org/officeDocument/2006/relationships/slide"/>
  <Relationship Id="rId5" Target="slides/slide3.xml" Type="http://schemas.openxmlformats.org/officeDocument/2006/relationships/slid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7" name="GroupShape 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" name="Shape 8"/>
          <p:cNvSpPr txBox="true"/>
          <p:nvPr isPhoto="false">
            <p:ph idx="0" type="title"/>
          </p:nvPr>
        </p:nvSpPr>
        <p:spPr>
          <a:xfrm flipH="false" flipV="false" rot="0"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defPPr/>
            <a:lvl1pPr algn="ctr"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9" name="Shape 9"/>
          <p:cNvSpPr txBox="true"/>
          <p:nvPr isPhoto="false">
            <p:ph idx="1" type="subTitle"/>
          </p:nvPr>
        </p:nvSpPr>
        <p:spPr>
          <a:xfrm flipH="false" flipV="false" rot="0"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algn="ctr" indent="0" lvl="0" marL="0">
              <a:buNone/>
              <a:defRPr sz="2400"/>
            </a:lvl1pPr>
            <a:lvl2pPr algn="ctr" indent="0" lvl="1" marL="457200">
              <a:buNone/>
              <a:defRPr sz="2000"/>
            </a:lvl2pPr>
            <a:lvl3pPr algn="ctr" indent="0" lvl="2" marL="914400">
              <a:buNone/>
              <a:defRPr sz="1800"/>
            </a:lvl3pPr>
            <a:lvl4pPr algn="ctr" indent="0" lvl="3" marL="1371600">
              <a:buNone/>
              <a:defRPr sz="1600"/>
            </a:lvl4pPr>
            <a:lvl5pPr algn="ctr" indent="0" lvl="4" marL="1828800">
              <a:buNone/>
              <a:defRPr sz="1600"/>
            </a:lvl5pPr>
            <a:lvl6pPr algn="ctr" indent="0" lvl="5" marL="2286000">
              <a:buNone/>
              <a:defRPr sz="1600"/>
            </a:lvl6pPr>
            <a:lvl7pPr algn="ctr" indent="0" lvl="6" marL="2743200">
              <a:buNone/>
              <a:defRPr sz="1600"/>
            </a:lvl7pPr>
            <a:lvl8pPr algn="ctr" indent="0" lvl="7" marL="3200400">
              <a:buNone/>
              <a:defRPr sz="1600"/>
            </a:lvl8pPr>
            <a:lvl9pPr algn="ctr" indent="0" lvl="8" marL="3657600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10" name="Shape 1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1" name="Shape 1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2" name="Shape 1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63" name="GroupShape 6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4" name="Shape 64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65" name="Shape 65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6" name="Shape 6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7" name="Shape 6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8" name="Shape 6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46" name="GroupShape 4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7" name="Shape 47"/>
          <p:cNvSpPr txBox="true"/>
          <p:nvPr isPhoto="false">
            <p:ph idx="0" type="title"/>
          </p:nvPr>
        </p:nvSpPr>
        <p:spPr>
          <a:xfrm flipH="false" flipV="false" rot="0"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48" name="Shape 48"/>
          <p:cNvSpPr txBox="true"/>
          <p:nvPr isPhoto="false">
            <p:ph idx="1" type="body"/>
          </p:nvPr>
        </p:nvSpPr>
        <p:spPr>
          <a:xfrm flipH="false" flipV="false" rot="0"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9" name="Shape 4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0" name="Shape 5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1" name="Shape 51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20" name="GroupShape 2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1" name="Shape 21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2" name="Shape 22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3" name="Shape 2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4" name="Shape 2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5" name="Shape 2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52" name="GroupShape 5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3" name="Shape 53"/>
          <p:cNvSpPr txBox="true"/>
          <p:nvPr isPhoto="false">
            <p:ph idx="0" type="title"/>
          </p:nvPr>
        </p:nvSpPr>
        <p:spPr>
          <a:xfrm flipH="false" flipV="false" rot="0"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54" name="Shape 54"/>
          <p:cNvSpPr txBox="true"/>
          <p:nvPr isPhoto="false">
            <p:ph idx="1" type="body"/>
          </p:nvPr>
        </p:nvSpPr>
        <p:spPr>
          <a:xfrm flipH="false" flipV="false" rot="0"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lvl="1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55" name="Shape 5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6" name="Shape 5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7" name="Shape 5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58" name="GroupShape 5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9" name="Shape 59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60" name="Shape 6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1" name="Shape 6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2" name="Shape 6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26" name="GroupShape 2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7" name="Shape 27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8" name="Shape 28"/>
          <p:cNvSpPr txBox="true"/>
          <p:nvPr isPhoto="false">
            <p:ph idx="1" type="body"/>
          </p:nvPr>
        </p:nvSpPr>
        <p:spPr>
          <a:xfrm flipH="false" flipV="false" rot="0"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9" name="Shape 29"/>
          <p:cNvSpPr txBox="true"/>
          <p:nvPr isPhoto="false">
            <p:ph idx="2" type="body"/>
          </p:nvPr>
        </p:nvSpPr>
        <p:spPr>
          <a:xfrm flipH="false" flipV="false" rot="0"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0" name="Shape 3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1" name="Shape 3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2" name="Shape 3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42" name="GroupShape 4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3" name="Shape 4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4" name="Shape 4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5" name="Shape 4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33" name="GroupShape 3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4" name="Shape 34"/>
          <p:cNvSpPr txBox="true"/>
          <p:nvPr isPhoto="false">
            <p:ph idx="0" type="title"/>
          </p:nvPr>
        </p:nvSpPr>
        <p:spPr>
          <a:xfrm flipH="false" flipV="false" rot="0">
            <a:off x="839788" y="365125"/>
            <a:ext cx="10515600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5" name="Shape 35"/>
          <p:cNvSpPr txBox="true"/>
          <p:nvPr isPhoto="false">
            <p:ph idx="1" type="body"/>
          </p:nvPr>
        </p:nvSpPr>
        <p:spPr>
          <a:xfrm flipH="false" flipV="false" rot="0">
            <a:off x="839788" y="1681163"/>
            <a:ext cx="5157787" cy="82391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36" name="Shape 36"/>
          <p:cNvSpPr txBox="true"/>
          <p:nvPr isPhoto="false">
            <p:ph idx="2" type="body"/>
          </p:nvPr>
        </p:nvSpPr>
        <p:spPr>
          <a:xfrm flipH="false" flipV="false" rot="0">
            <a:off x="839788" y="2505074"/>
            <a:ext cx="5157787" cy="3684587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7" name="Shape 37"/>
          <p:cNvSpPr txBox="true"/>
          <p:nvPr isPhoto="false">
            <p:ph idx="3" type="body"/>
          </p:nvPr>
        </p:nvSpPr>
        <p:spPr>
          <a:xfrm flipH="false" flipV="false" rot="0">
            <a:off x="6172200" y="1681163"/>
            <a:ext cx="5183187" cy="82391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38" name="Shape 38"/>
          <p:cNvSpPr txBox="true"/>
          <p:nvPr isPhoto="false">
            <p:ph idx="4" type="body"/>
          </p:nvPr>
        </p:nvSpPr>
        <p:spPr>
          <a:xfrm flipH="false" flipV="false" rot="0">
            <a:off x="6172200" y="2505074"/>
            <a:ext cx="5183187" cy="3684587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9" name="Shape 3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0" name="Shape 4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1" name="Shape 41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69" name="GroupShape 6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0" name="Shape 70"/>
          <p:cNvSpPr txBox="true"/>
          <p:nvPr isPhoto="false">
            <p:ph idx="0" type="title"/>
          </p:nvPr>
        </p:nvSpPr>
        <p:spPr>
          <a:xfrm flipH="false" flipV="false" rot="0"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71" name="Shape 71"/>
          <p:cNvSpPr txBox="true"/>
          <p:nvPr isPhoto="false">
            <p:ph idx="1" type="body"/>
          </p:nvPr>
        </p:nvSpPr>
        <p:spPr>
          <a:xfrm flipH="false" flipV="false" rot="0"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72" name="Shape 72"/>
          <p:cNvSpPr txBox="true"/>
          <p:nvPr isPhoto="false">
            <p:ph idx="2" type="body"/>
          </p:nvPr>
        </p:nvSpPr>
        <p:spPr>
          <a:xfrm flipH="false" flipV="false" rot="0"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457200">
              <a:buNone/>
              <a:defRPr sz="1400"/>
            </a:lvl2pPr>
            <a:lvl3pPr indent="0" lvl="2" marL="914400">
              <a:buNone/>
              <a:defRPr sz="1200"/>
            </a:lvl3pPr>
            <a:lvl4pPr indent="0" lvl="3" marL="1371600">
              <a:buNone/>
              <a:defRPr sz="1000"/>
            </a:lvl4pPr>
            <a:lvl5pPr indent="0" lvl="4" marL="1828800">
              <a:buNone/>
              <a:defRPr sz="1000"/>
            </a:lvl5pPr>
            <a:lvl6pPr indent="0" lvl="5" marL="2286000">
              <a:buNone/>
              <a:defRPr sz="1000"/>
            </a:lvl6pPr>
            <a:lvl7pPr indent="0" lvl="6" marL="2743200">
              <a:buNone/>
              <a:defRPr sz="1000"/>
            </a:lvl7pPr>
            <a:lvl8pPr indent="0" lvl="7" marL="3200400">
              <a:buNone/>
              <a:defRPr sz="1000"/>
            </a:lvl8pPr>
            <a:lvl9pPr indent="0" lvl="8" marL="365760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73" name="Shape 7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4" name="Shape 7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5" name="Shape 7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13" name="GroupShape 1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" name="Shape 14"/>
          <p:cNvSpPr txBox="true"/>
          <p:nvPr isPhoto="false">
            <p:ph idx="0" type="title"/>
          </p:nvPr>
        </p:nvSpPr>
        <p:spPr>
          <a:xfrm flipH="false" flipV="false" rot="0"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15" name="Shape 15"/>
          <p:cNvSpPr txBox="true"/>
          <p:nvPr isPhoto="false">
            <p:ph idx="1" type="body"/>
          </p:nvPr>
        </p:nvSpPr>
        <p:spPr>
          <a:xfrm flipH="false" flipV="false" rot="0"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3200"/>
            </a:lvl1pPr>
            <a:lvl2pPr indent="0" lvl="1" marL="457200">
              <a:buNone/>
              <a:defRPr sz="2800"/>
            </a:lvl2pPr>
            <a:lvl3pPr indent="0" lvl="2" marL="914400">
              <a:buNone/>
              <a:defRPr sz="2400"/>
            </a:lvl3pPr>
            <a:lvl4pPr indent="0" lvl="3" marL="1371600">
              <a:buNone/>
              <a:defRPr sz="2000"/>
            </a:lvl4pPr>
            <a:lvl5pPr indent="0" lvl="4" marL="1828800">
              <a:buNone/>
              <a:defRPr sz="2000"/>
            </a:lvl5pPr>
            <a:lvl6pPr indent="0" lvl="5" marL="2286000">
              <a:buNone/>
              <a:defRPr sz="2000"/>
            </a:lvl6pPr>
            <a:lvl7pPr indent="0" lvl="6" marL="2743200">
              <a:buNone/>
              <a:defRPr sz="2000"/>
            </a:lvl7pPr>
            <a:lvl8pPr indent="0" lvl="7" marL="3200400">
              <a:buNone/>
              <a:defRPr sz="2000"/>
            </a:lvl8pPr>
            <a:lvl9pPr indent="0" lvl="8" marL="3657600">
              <a:buNone/>
              <a:defRPr sz="2000"/>
            </a:lvl9pPr>
          </a:lstStyle>
          <a:p/>
        </p:txBody>
      </p:sp>
      <p:sp>
        <p:nvSpPr>
          <p:cNvPr hidden="false" id="16" name="Shape 16"/>
          <p:cNvSpPr txBox="true"/>
          <p:nvPr isPhoto="false">
            <p:ph idx="2" type="body"/>
          </p:nvPr>
        </p:nvSpPr>
        <p:spPr>
          <a:xfrm flipH="false" flipV="false" rot="0"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457200">
              <a:buNone/>
              <a:defRPr sz="1400"/>
            </a:lvl2pPr>
            <a:lvl3pPr indent="0" lvl="2" marL="914400">
              <a:buNone/>
              <a:defRPr sz="1200"/>
            </a:lvl3pPr>
            <a:lvl4pPr indent="0" lvl="3" marL="1371600">
              <a:buNone/>
              <a:defRPr sz="1000"/>
            </a:lvl4pPr>
            <a:lvl5pPr indent="0" lvl="4" marL="1828800">
              <a:buNone/>
              <a:defRPr sz="1000"/>
            </a:lvl5pPr>
            <a:lvl6pPr indent="0" lvl="5" marL="2286000">
              <a:buNone/>
              <a:defRPr sz="1000"/>
            </a:lvl6pPr>
            <a:lvl7pPr indent="0" lvl="6" marL="2743200">
              <a:buNone/>
              <a:defRPr sz="1000"/>
            </a:lvl7pPr>
            <a:lvl8pPr indent="0" lvl="7" marL="3200400">
              <a:buNone/>
              <a:defRPr sz="1000"/>
            </a:lvl8pPr>
            <a:lvl9pPr indent="0" lvl="8" marL="365760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7" name="Shape 1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8" name="Shape 1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9" name="Shape 1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6" Target="../slideLayouts/slideLayout5.xml" Type="http://schemas.openxmlformats.org/officeDocument/2006/relationships/slideLayout"/>
  <Relationship Id="rId1" Target="../theme/theme1.xml" Type="http://schemas.openxmlformats.org/officeDocument/2006/relationships/theme"/>
  <Relationship Id="rId12" Target="../slideLayouts/slideLayout11.xml" Type="http://schemas.openxmlformats.org/officeDocument/2006/relationships/slideLayout"/>
  <Relationship Id="rId10" Target="../slideLayouts/slideLayout9.xml" Type="http://schemas.openxmlformats.org/officeDocument/2006/relationships/slideLayout"/>
  <Relationship Id="rId2" Target="../slideLayouts/slideLayout1.xml" Type="http://schemas.openxmlformats.org/officeDocument/2006/relationships/slideLayout"/>
  <Relationship Id="rId3" Target="../slideLayouts/slideLayout2.xml" Type="http://schemas.openxmlformats.org/officeDocument/2006/relationships/slideLayout"/>
  <Relationship Id="rId8" Target="../slideLayouts/slideLayout7.xml" Type="http://schemas.openxmlformats.org/officeDocument/2006/relationships/slideLayout"/>
  <Relationship Id="rId4" Target="../slideLayouts/slideLayout3.xml" Type="http://schemas.openxmlformats.org/officeDocument/2006/relationships/slideLayout"/>
  <Relationship Id="rId11" Target="../slideLayouts/slideLayout10.xml" Type="http://schemas.openxmlformats.org/officeDocument/2006/relationships/slideLayout"/>
  <Relationship Id="rId9" Target="../slideLayouts/slideLayout8.xml" Type="http://schemas.openxmlformats.org/officeDocument/2006/relationships/slideLayout"/>
  <Relationship Id="rId7" Target="../slideLayouts/slideLayout6.xml" Type="http://schemas.openxmlformats.org/officeDocument/2006/relationships/slideLayout"/>
  <Relationship Id="rId5" Target="../slideLayouts/slideLayout4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Ref idx="1001">
        <a:schemeClr val="bg1"/>
      </p:bgRef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838200" y="365125"/>
            <a:ext cx="10515600" cy="1325562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r>
              <a:t>Образец заголовка</a:t>
            </a:r>
          </a:p>
        </p:txBody>
      </p:sp>
      <p:sp>
        <p:nvSpPr>
          <p:cNvPr hidden="false" id="3" name="Shape 3"/>
          <p:cNvSpPr txBox="true"/>
          <p:nvPr isPhoto="false">
            <p:ph idx="1" type="body"/>
          </p:nvPr>
        </p:nvSpPr>
        <p:spPr>
          <a:xfrm flipH="false" flipV="false" rot="0"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" name="Shape 4"/>
          <p:cNvSpPr txBox="true"/>
          <p:nvPr isPhoto="false">
            <p:ph idx="2" type="dt"/>
          </p:nvPr>
        </p:nvSpPr>
        <p:spPr>
          <a:xfrm flipH="false" flipV="false" rot="0">
            <a:off x="838200" y="6356350"/>
            <a:ext cx="27432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l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hidden="false" id="5" name="Shape 5"/>
          <p:cNvSpPr txBox="true"/>
          <p:nvPr isPhoto="false">
            <p:ph idx="3" type="ftr"/>
          </p:nvPr>
        </p:nvSpPr>
        <p:spPr>
          <a:xfrm flipH="false" flipV="false" rot="0">
            <a:off x="4038600" y="6356350"/>
            <a:ext cx="41148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ct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hidden="false" id="6" name="Shape 6"/>
          <p:cNvSpPr txBox="true"/>
          <p:nvPr isPhoto="false">
            <p:ph idx="4" type="sldNum"/>
          </p:nvPr>
        </p:nvSpPr>
        <p:spPr>
          <a:xfrm flipH="false" flipV="false" rot="0">
            <a:off x="8610600" y="6356350"/>
            <a:ext cx="27432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/>
      <a:lvl1pPr algn="l" lvl="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algn="l" indent="-228600" lvl="0" marL="2286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algn="l" indent="-228600" lvl="1" marL="6858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algn="l" indent="-228600" lvl="2" marL="11430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algn="l" indent="-228600" lvl="3" marL="1600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-228600" lvl="4" marL="2057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-228600" lvl="5" marL="25146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-228600" lvl="6" marL="29718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-228600" lvl="7" marL="34290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-228600" lvl="8" marL="3886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6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8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60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3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6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1" Target="../media/1.pn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10.xml.rels><?xml version="1.0" encoding="UTF-8" standalone="no" ?>
<Relationships xmlns="http://schemas.openxmlformats.org/package/2006/relationships">
  <Relationship Id="rId1" Target="../media/29.pn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2.xml.rels><?xml version="1.0" encoding="UTF-8" standalone="no" ?>
<Relationships xmlns="http://schemas.openxmlformats.org/package/2006/relationships">
  <Relationship Id="rId1" Target="../media/2.pn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3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4.xml.rels><?xml version="1.0" encoding="UTF-8" standalone="no" ?>
<Relationships xmlns="http://schemas.openxmlformats.org/package/2006/relationships">
  <Relationship Id="rId1" Target="../media/3.pn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5.xml.rels><?xml version="1.0" encoding="UTF-8" standalone="no" ?>
<Relationships xmlns="http://schemas.openxmlformats.org/package/2006/relationships">
  <Relationship Id="rId1" Target="../media/4.pn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6.xml.rels><?xml version="1.0" encoding="UTF-8" standalone="no" ?>
<Relationships xmlns="http://schemas.openxmlformats.org/package/2006/relationships">
  <Relationship Id="rId17" Target="../media/21.png" Type="http://schemas.openxmlformats.org/officeDocument/2006/relationships/image"/>
  <Relationship Id="rId7" Target="../media/11.png" Type="http://schemas.openxmlformats.org/officeDocument/2006/relationships/image"/>
  <Relationship Id="rId6" Target="../media/10.png" Type="http://schemas.openxmlformats.org/officeDocument/2006/relationships/image"/>
  <Relationship Id="rId14" Target="../media/18.png" Type="http://schemas.openxmlformats.org/officeDocument/2006/relationships/image"/>
  <Relationship Id="rId13" Target="../media/17.png" Type="http://schemas.openxmlformats.org/officeDocument/2006/relationships/image"/>
  <Relationship Id="rId18" Target="../media/22.png" Type="http://schemas.openxmlformats.org/officeDocument/2006/relationships/image"/>
  <Relationship Id="rId4" Target="../media/8.jpeg" Type="http://schemas.openxmlformats.org/officeDocument/2006/relationships/image"/>
  <Relationship Id="rId3" Target="../media/7.jpeg" Type="http://schemas.openxmlformats.org/officeDocument/2006/relationships/image"/>
  <Relationship Id="rId12" Target="../media/16.png" Type="http://schemas.openxmlformats.org/officeDocument/2006/relationships/image"/>
  <Relationship Id="rId10" Target="../media/14.png" Type="http://schemas.openxmlformats.org/officeDocument/2006/relationships/image"/>
  <Relationship Id="rId19" Target="../media/23.png" Type="http://schemas.openxmlformats.org/officeDocument/2006/relationships/image"/>
  <Relationship Id="rId5" Target="../media/9.jpeg" Type="http://schemas.openxmlformats.org/officeDocument/2006/relationships/image"/>
  <Relationship Id="rId11" Target="../media/15.png" Type="http://schemas.openxmlformats.org/officeDocument/2006/relationships/image"/>
  <Relationship Id="rId8" Target="../media/12.png" Type="http://schemas.openxmlformats.org/officeDocument/2006/relationships/image"/>
  <Relationship Id="rId16" Target="../media/20.png" Type="http://schemas.openxmlformats.org/officeDocument/2006/relationships/image"/>
  <Relationship Id="rId20" Target="../slideLayouts/slideLayout2.xml" Type="http://schemas.openxmlformats.org/officeDocument/2006/relationships/slideLayout"/>
  <Relationship Id="rId2" Target="../media/6.jpeg" Type="http://schemas.openxmlformats.org/officeDocument/2006/relationships/image"/>
  <Relationship Id="rId9" Target="../media/13.png" Type="http://schemas.openxmlformats.org/officeDocument/2006/relationships/image"/>
  <Relationship Id="rId15" Target="../media/19.png" Type="http://schemas.openxmlformats.org/officeDocument/2006/relationships/image"/>
  <Relationship Id="rId1" Target="../media/5.jpeg" Type="http://schemas.openxmlformats.org/officeDocument/2006/relationships/image"/>
</Relationships>

</file>

<file path=ppt/slides/_rels/slide7.xml.rels><?xml version="1.0" encoding="UTF-8" standalone="no" ?>
<Relationships xmlns="http://schemas.openxmlformats.org/package/2006/relationships">
  <Relationship Id="rId6" Target="../slideLayouts/slideLayout2.xml" Type="http://schemas.openxmlformats.org/officeDocument/2006/relationships/slideLayout"/>
  <Relationship Id="rId1" Target="../media/24.png" Type="http://schemas.openxmlformats.org/officeDocument/2006/relationships/image"/>
  <Relationship Id="rId2" Target="../media/25.png" Type="http://schemas.openxmlformats.org/officeDocument/2006/relationships/image"/>
  <Relationship Id="rId3" Target="../media/26.png" Type="http://schemas.openxmlformats.org/officeDocument/2006/relationships/image"/>
  <Relationship Id="rId4" Target="../media/27.png" Type="http://schemas.openxmlformats.org/officeDocument/2006/relationships/image"/>
  <Relationship Id="rId5" Target="../media/28.png" Type="http://schemas.openxmlformats.org/officeDocument/2006/relationships/image"/>
</Relationships>

</file>

<file path=ppt/slides/_rels/slide8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9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76" name="GroupShape 7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7" name="Shape 77"/>
          <p:cNvSpPr txBox="false"/>
          <p:nvPr isPhoto="false"/>
        </p:nvSpPr>
        <p:spPr>
          <a:xfrm flipH="true" flipV="false" rot="0">
            <a:off x="-10613" y="-9820"/>
            <a:ext cx="12213227" cy="6877642"/>
          </a:xfrm>
          <a:prstGeom prst="rect">
            <a:avLst/>
          </a:prstGeom>
          <a:solidFill>
            <a:srgbClr val="323A4F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79" name="Picture 7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213316">
            <a:off x="7444268" y="491488"/>
            <a:ext cx="3979124" cy="2496763"/>
          </a:xfrm>
          <a:prstGeom prst="rect">
            <a:avLst/>
          </a:prstGeom>
        </p:spPr>
      </p:pic>
      <p:sp>
        <p:nvSpPr>
          <p:cNvPr hidden="false" id="80" name="Shape 80"/>
          <p:cNvSpPr txBox="true"/>
          <p:nvPr isPhoto="false"/>
        </p:nvSpPr>
        <p:spPr>
          <a:xfrm flipH="false" flipV="false" rot="0">
            <a:off x="661590" y="2113767"/>
            <a:ext cx="7210656" cy="2227531"/>
          </a:xfrm>
          <a:prstGeom prst="rect">
            <a:avLst/>
          </a:prstGeom>
        </p:spPr>
        <p:txBody>
          <a:bodyPr anchor="b" bIns="45720" lIns="91440" rIns="91440" tIns="45720" vert="horz">
            <a:noAutofit/>
          </a:bodyPr>
          <a:lstStyle>
            <a:defPPr/>
            <a:lvl1pPr algn="ctr" indent="0" lvl="0" marL="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false" cap="none" i="false" spc="0" strike="noStrike" sz="3000" u="none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Построение инфраструктуры и стимулирование спроса на услуги с применением беспилотных авиационных систем в северных регионах</a:t>
            </a:r>
            <a:r>
              <a:rPr b="false" sz="3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</a:t>
            </a:r>
          </a:p>
        </p:txBody>
      </p:sp>
      <p:sp>
        <p:nvSpPr>
          <p:cNvPr hidden="false" id="81" name="Shape 81"/>
          <p:cNvSpPr txBox="true"/>
          <p:nvPr isPhoto="false"/>
        </p:nvSpPr>
        <p:spPr>
          <a:xfrm flipH="false" flipV="false" rot="0">
            <a:off x="661590" y="4995803"/>
            <a:ext cx="5871030" cy="106715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16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Колесников Юрий Станиславович,</a:t>
            </a:r>
            <a:endParaRPr sz="16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algn="l" indent="0" marL="0"/>
            <a:r>
              <a:rPr sz="16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первый заместитель директора Департамента информационных технологий и цифрового развития Ханты-Мансийского автономного округа - Югры </a:t>
            </a:r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1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307" name="GroupShape 30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08" name="Shape 308"/>
          <p:cNvSpPr txBox="false"/>
          <p:nvPr isPhoto="false"/>
        </p:nvSpPr>
        <p:spPr>
          <a:xfrm flipH="true" flipV="false" rot="0">
            <a:off x="-10613" y="-9820"/>
            <a:ext cx="12213226" cy="6877640"/>
          </a:xfrm>
          <a:prstGeom prst="rect">
            <a:avLst/>
          </a:prstGeom>
          <a:solidFill>
            <a:srgbClr val="323A4F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310" name="Picture 31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213312">
            <a:off x="7444268" y="491488"/>
            <a:ext cx="3979124" cy="2496763"/>
          </a:xfrm>
          <a:prstGeom prst="rect">
            <a:avLst/>
          </a:prstGeom>
        </p:spPr>
      </p:pic>
      <p:sp>
        <p:nvSpPr>
          <p:cNvPr hidden="false" id="311" name="Shape 311"/>
          <p:cNvSpPr txBox="true"/>
          <p:nvPr isPhoto="false"/>
        </p:nvSpPr>
        <p:spPr>
          <a:xfrm flipH="false" flipV="false" rot="0">
            <a:off x="661590" y="2113767"/>
            <a:ext cx="7210656" cy="2227531"/>
          </a:xfrm>
          <a:prstGeom prst="rect">
            <a:avLst/>
          </a:prstGeom>
        </p:spPr>
        <p:txBody>
          <a:bodyPr anchor="b" bIns="45720" lIns="91440" rIns="91440" tIns="45720" vert="horz">
            <a:noAutofit/>
          </a:bodyPr>
          <a:lstStyle>
            <a:defPPr/>
            <a:lvl1pPr algn="ctr" indent="0" lvl="0" marL="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b="false" cap="none" i="false" spc="0" strike="noStrike" sz="3000" u="none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Благодарю за внимание!</a:t>
            </a:r>
          </a:p>
        </p:txBody>
      </p:sp>
      <p:sp>
        <p:nvSpPr>
          <p:cNvPr hidden="false" id="312" name="Shape 312"/>
          <p:cNvSpPr txBox="true"/>
          <p:nvPr isPhoto="false"/>
        </p:nvSpPr>
        <p:spPr>
          <a:xfrm flipH="false" flipV="false" rot="0">
            <a:off x="661590" y="4995803"/>
            <a:ext cx="5871030" cy="106715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16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Колесников Юрий Станиславович,</a:t>
            </a:r>
            <a:endParaRPr sz="160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algn="l" indent="0" marL="0"/>
            <a:r>
              <a:rPr sz="16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первый заместитель директора Департамента информационных технологий и цифрового развития Ханты-Мансийского автономного округа - Югры </a:t>
            </a:r>
            <a:endParaRPr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bg>
      <p:bgPr>
        <a:solidFill>
          <a:schemeClr val="bg1">
            <a:alpha val="0"/>
          </a:schemeClr>
        </a:solidFill>
      </p:bgPr>
    </p:bg>
    <p:spTree>
      <p:nvGrpSpPr>
        <p:cNvPr hidden="false" id="82" name="GroupShape 8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3" name="Shape 83"/>
          <p:cNvSpPr txBox="false"/>
          <p:nvPr isPhoto="false"/>
        </p:nvSpPr>
        <p:spPr>
          <a:xfrm flipH="true" flipV="false" rot="0">
            <a:off x="-8" y="-39834"/>
            <a:ext cx="12213227" cy="1192856"/>
          </a:xfrm>
          <a:prstGeom prst="rect">
            <a:avLst/>
          </a:prstGeom>
          <a:solidFill>
            <a:srgbClr val="323A4F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4" name="Shape 84"/>
          <p:cNvSpPr txBox="true"/>
          <p:nvPr isPhoto="false"/>
        </p:nvSpPr>
        <p:spPr>
          <a:xfrm flipH="false" flipV="false" rot="0">
            <a:off x="387444" y="358611"/>
            <a:ext cx="9456936" cy="427079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Intro Bold"/>
                <a:ea typeface="Intro Bold"/>
                <a:cs typeface="Intro Bold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200">
                <a:solidFill>
                  <a:schemeClr val="bg1"/>
                </a:solidFill>
              </a:rPr>
              <a:t>ОСОБЕННОСТИ СЕВЕРНЫХ РЕГИОНОВ</a:t>
            </a:r>
          </a:p>
        </p:txBody>
      </p:sp>
      <p:grpSp>
        <p:nvGrpSpPr>
          <p:cNvPr hidden="false" id="85" name="Shape 85"/>
          <p:cNvGrpSpPr/>
          <p:nvPr isPhoto="false"/>
        </p:nvGrpSpPr>
        <p:grpSpPr>
          <a:xfrm flipH="false" flipV="false" rot="0">
            <a:off x="389179" y="951183"/>
            <a:ext cx="7882460" cy="735941"/>
            <a:chOff x="0" y="0"/>
            <a:chExt cx="7882460" cy="735941"/>
          </a:xfrm>
        </p:grpSpPr>
        <p:sp>
          <p:nvSpPr>
            <p:cNvPr hidden="false" id="86" name="Shape 86"/>
            <p:cNvSpPr txBox="false"/>
            <p:nvPr isPhoto="false"/>
          </p:nvSpPr>
          <p:spPr>
            <a:xfrm flipH="false" flipV="false" rot="0">
              <a:off x="0" y="0"/>
              <a:ext cx="7882462" cy="735942"/>
            </a:xfrm>
            <a:prstGeom prst="roundRect">
              <a:avLst>
                <a:gd fmla="val 5247" name="adj"/>
              </a:avLst>
            </a:prstGeom>
            <a:solidFill>
              <a:srgbClr val="0297E5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 u="sng">
                <a:solidFill>
                  <a:srgbClr val="0297E5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87" name="Shape 87"/>
            <p:cNvSpPr txBox="false"/>
            <p:nvPr isPhoto="false"/>
          </p:nvSpPr>
          <p:spPr>
            <a:xfrm flipH="false" flipV="false" rot="0">
              <a:off x="213761" y="80954"/>
              <a:ext cx="7616197" cy="335638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p>
              <a:pPr algn="l" indent="0" marL="0">
                <a:spcBef>
                  <a:spcPts val="400"/>
                </a:spcBef>
                <a:spcAft>
                  <a:spcPts val="300"/>
                </a:spcAft>
              </a:pPr>
              <a:r>
                <a:rPr b="true" sz="16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Ханты-Мансийский автономный округ - Югра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hidden="false" id="89" name="Picture 89"/>
          <p:cNvPicPr preferRelativeResize="true"/>
          <p:nvPr isPhoto="false"/>
        </p:nvPicPr>
        <p:blipFill>
          <a:blip r:embed="rId1"/>
          <a:srcRect b="0" l="19172" r="18863" t="0"/>
          <a:stretch/>
        </p:blipFill>
        <p:spPr>
          <a:xfrm flipH="false" flipV="false" rot="0">
            <a:off x="3972454" y="1687126"/>
            <a:ext cx="6953684" cy="4383837"/>
          </a:xfrm>
          <a:prstGeom prst="rect">
            <a:avLst/>
          </a:prstGeom>
          <a:ln>
            <a:noFill/>
          </a:ln>
        </p:spPr>
      </p:pic>
      <p:sp>
        <p:nvSpPr>
          <p:cNvPr hidden="false" id="90" name="Shape 90"/>
          <p:cNvSpPr txBox="false"/>
          <p:nvPr isPhoto="false"/>
        </p:nvSpPr>
        <p:spPr>
          <a:xfrm flipH="false" flipV="false" rot="0">
            <a:off x="387444" y="1854119"/>
            <a:ext cx="3684849" cy="4937855"/>
          </a:xfrm>
          <a:prstGeom prst="roundRect">
            <a:avLst>
              <a:gd fmla="val 5247" name="adj"/>
            </a:avLst>
          </a:prstGeom>
          <a:solidFill>
            <a:schemeClr val="bg1"/>
          </a:solidFill>
          <a:ln w="28575">
            <a:solidFill>
              <a:srgbClr val="00B0F0"/>
            </a:solidFill>
            <a:prstDash val="solid"/>
          </a:ln>
        </p:spPr>
        <p:txBody>
          <a:bodyPr anchor="ctr" bIns="45720" lIns="91440" rIns="91440" tIns="45720"/>
          <a:p>
            <a:pPr algn="l" indent="0" marL="0"/>
            <a:r>
              <a:rPr sz="160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Географическое расположение</a:t>
            </a:r>
            <a:endParaRPr sz="160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</a:endParaRPr>
          </a:p>
          <a:p>
            <a:pPr algn="l" indent="0" marL="0"/>
            <a:endParaRPr sz="160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</a:endParaRPr>
          </a:p>
          <a:p>
            <a:pPr algn="l" indent="0" marL="0"/>
            <a:r>
              <a:rPr sz="160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Климат</a:t>
            </a:r>
            <a:endParaRPr sz="160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</a:endParaRPr>
          </a:p>
          <a:p>
            <a:pPr algn="l" indent="0" marL="0"/>
            <a:endParaRPr sz="160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</a:endParaRPr>
          </a:p>
          <a:p>
            <a:pPr algn="l" indent="0" marL="0"/>
            <a:r>
              <a:rPr sz="160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Неравномерное распределение населения</a:t>
            </a:r>
            <a:endParaRPr sz="160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</a:endParaRPr>
          </a:p>
          <a:p>
            <a:pPr algn="l" indent="0" marL="0"/>
            <a:endParaRPr sz="160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</a:endParaRPr>
          </a:p>
          <a:p>
            <a:pPr algn="l" indent="0" marL="0"/>
            <a:r>
              <a:rPr sz="160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Высокая рассредоточенность населенных пунктов</a:t>
            </a:r>
            <a:endParaRPr sz="160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</a:endParaRPr>
          </a:p>
          <a:p>
            <a:pPr algn="l" indent="0" marL="0"/>
            <a:endParaRPr sz="160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</a:endParaRPr>
          </a:p>
          <a:p>
            <a:pPr algn="l" indent="0" marL="0"/>
            <a:r>
              <a:rPr sz="160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Большая протяженность инфраструктурных объектов  (трубопроводы - 117,2 тыс. км, включая нефтепроводы - 55,6 тыс. км, газопроводы - 11,02 тыс. км</a:t>
            </a:r>
            <a:endParaRPr sz="160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</a:endParaRPr>
          </a:p>
          <a:p>
            <a:pPr algn="l" indent="0" marL="0"/>
            <a:endParaRPr sz="160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</a:endParaRPr>
          </a:p>
          <a:p>
            <a:pPr algn="l" indent="0" marL="0"/>
            <a:r>
              <a:rPr sz="160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Линии электропередач - 206,6 тыс. км</a:t>
            </a:r>
            <a:endParaRPr sz="1600">
              <a:solidFill>
                <a:schemeClr val="accent1">
                  <a:lumMod val="75000"/>
                </a:schemeClr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hidden="false" id="91" name="Shape 91"/>
          <p:cNvSpPr txBox="false"/>
          <p:nvPr isPhoto="false"/>
        </p:nvSpPr>
        <p:spPr>
          <a:xfrm flipH="false" flipV="true" rot="0">
            <a:off x="4410860" y="6296742"/>
            <a:ext cx="4216892" cy="47092"/>
          </a:xfrm>
          <a:prstGeom prst="line">
            <a:avLst/>
          </a:prstGeom>
          <a:ln w="28575">
            <a:solidFill>
              <a:schemeClr val="accent1">
                <a:shade val="50000"/>
              </a:schemeClr>
            </a:solidFill>
            <a:prstDash val="solid"/>
            <a:tailEnd len="med" type="arrow" w="me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92" name="Shape 92"/>
          <p:cNvSpPr txBox="false"/>
          <p:nvPr isPhoto="false"/>
        </p:nvSpPr>
        <p:spPr>
          <a:xfrm flipH="false" flipV="false" rot="0">
            <a:off x="8955136" y="5872208"/>
            <a:ext cx="2590783" cy="776794"/>
          </a:xfrm>
          <a:prstGeom prst="roundRect">
            <a:avLst>
              <a:gd fmla="val 5247" name="adj"/>
            </a:avLst>
          </a:prstGeom>
          <a:solidFill>
            <a:schemeClr val="bg1"/>
          </a:solidFill>
          <a:ln w="28575">
            <a:solidFill>
              <a:srgbClr val="00B0F0"/>
            </a:solidFill>
            <a:prstDash val="solid"/>
          </a:ln>
        </p:spPr>
        <p:txBody>
          <a:bodyPr anchor="ctr" bIns="45720" lIns="91440" rIns="91440" tIns="45720"/>
          <a:p>
            <a:pPr algn="l" indent="0" marL="0"/>
            <a:r>
              <a:rPr sz="1600">
                <a:solidFill>
                  <a:schemeClr val="accent1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Предпосылки к развитию отрасли БАС</a:t>
            </a:r>
            <a:endParaRPr sz="180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93" name="GroupShape 9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4" name="Shape 94"/>
          <p:cNvSpPr txBox="false"/>
          <p:nvPr isPhoto="false"/>
        </p:nvSpPr>
        <p:spPr>
          <a:xfrm flipH="true" flipV="false" rot="0">
            <a:off x="-7" y="-39834"/>
            <a:ext cx="12213226" cy="1192855"/>
          </a:xfrm>
          <a:prstGeom prst="rect">
            <a:avLst/>
          </a:prstGeom>
          <a:solidFill>
            <a:srgbClr val="323A4F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5" name="Shape 95"/>
          <p:cNvSpPr txBox="true"/>
          <p:nvPr isPhoto="false"/>
        </p:nvSpPr>
        <p:spPr>
          <a:xfrm flipH="false" flipV="false" rot="0">
            <a:off x="387444" y="358611"/>
            <a:ext cx="9433176" cy="427079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Intro Bold"/>
                <a:ea typeface="Intro Bold"/>
                <a:cs typeface="Intro Bold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200">
                <a:solidFill>
                  <a:schemeClr val="bg1"/>
                </a:solidFill>
              </a:rPr>
              <a:t>ЧТО СДЕЛАНО</a:t>
            </a:r>
          </a:p>
        </p:txBody>
      </p:sp>
      <p:grpSp>
        <p:nvGrpSpPr>
          <p:cNvPr hidden="false" id="96" name="Shape 96"/>
          <p:cNvGrpSpPr/>
          <p:nvPr isPhoto="false"/>
        </p:nvGrpSpPr>
        <p:grpSpPr>
          <a:xfrm flipH="false" flipV="false" rot="21381478">
            <a:off x="4356400" y="2877571"/>
            <a:ext cx="2809781" cy="2809781"/>
            <a:chOff x="0" y="0"/>
            <a:chExt cx="2809781" cy="2809781"/>
          </a:xfrm>
        </p:grpSpPr>
        <p:sp>
          <p:nvSpPr>
            <p:cNvPr hidden="false" id="97" name="Shape 97"/>
            <p:cNvSpPr txBox="false"/>
            <p:nvPr isPhoto="false"/>
          </p:nvSpPr>
          <p:spPr>
            <a:xfrm flipH="false" flipV="false" rot="1799969">
              <a:off x="0" y="0"/>
              <a:ext cx="2809781" cy="2809781"/>
            </a:xfrm>
            <a:prstGeom prst="blockArc">
              <a:avLst>
                <a:gd fmla="val 10800000" name="adj1"/>
                <a:gd fmla="val 12347338" name="adj2"/>
                <a:gd fmla="val 2057" name="adj3"/>
              </a:avLst>
            </a:prstGeom>
            <a:noFill/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98" name="Shape 98"/>
            <p:cNvSpPr txBox="false"/>
            <p:nvPr isPhoto="false"/>
          </p:nvSpPr>
          <p:spPr>
            <a:xfrm flipH="false" flipV="false" rot="18767622">
              <a:off x="249541" y="299789"/>
              <a:ext cx="144655" cy="176498"/>
            </a:xfrm>
            <a:prstGeom prst="triangle">
              <a:avLst>
                <a:gd fmla="val 50000" name="adj"/>
              </a:avLst>
            </a:prstGeom>
            <a:noFill/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hidden="false" id="99" name="Shape 99"/>
          <p:cNvGrpSpPr/>
          <p:nvPr isPhoto="false"/>
        </p:nvGrpSpPr>
        <p:grpSpPr>
          <a:xfrm flipH="false" flipV="false" rot="20641606">
            <a:off x="4297091" y="2877571"/>
            <a:ext cx="2869090" cy="2809781"/>
            <a:chOff x="0" y="0"/>
            <a:chExt cx="2869090" cy="2809781"/>
          </a:xfrm>
        </p:grpSpPr>
        <p:sp>
          <p:nvSpPr>
            <p:cNvPr hidden="false" id="100" name="Shape 100"/>
            <p:cNvSpPr txBox="false"/>
            <p:nvPr isPhoto="false"/>
          </p:nvSpPr>
          <p:spPr>
            <a:xfrm flipH="false" flipV="false" rot="19479579">
              <a:off x="59309" y="0"/>
              <a:ext cx="2809781" cy="2809781"/>
            </a:xfrm>
            <a:prstGeom prst="blockArc">
              <a:avLst>
                <a:gd fmla="val 10800000" name="adj1"/>
                <a:gd fmla="val 12347338" name="adj2"/>
                <a:gd fmla="val 2057" name="adj3"/>
              </a:avLst>
            </a:prstGeom>
            <a:noFill/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01" name="Shape 101"/>
            <p:cNvSpPr txBox="false"/>
            <p:nvPr isPhoto="false"/>
          </p:nvSpPr>
          <p:spPr>
            <a:xfrm flipH="false" flipV="false" rot="14967640">
              <a:off x="15923" y="1877179"/>
              <a:ext cx="144655" cy="176498"/>
            </a:xfrm>
            <a:prstGeom prst="triangle">
              <a:avLst>
                <a:gd fmla="val 50000" name="adj"/>
              </a:avLst>
            </a:prstGeom>
            <a:noFill/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hidden="false" id="102" name="Shape 102"/>
          <p:cNvGrpSpPr/>
          <p:nvPr isPhoto="false"/>
        </p:nvGrpSpPr>
        <p:grpSpPr>
          <a:xfrm flipH="false" flipV="false" rot="21381478">
            <a:off x="4559969" y="3081141"/>
            <a:ext cx="2512583" cy="2402643"/>
            <a:chOff x="0" y="0"/>
            <a:chExt cx="2512583" cy="2402643"/>
          </a:xfrm>
        </p:grpSpPr>
        <p:sp>
          <p:nvSpPr>
            <p:cNvPr hidden="false" id="103" name="Shape 103"/>
            <p:cNvSpPr txBox="false"/>
            <p:nvPr isPhoto="false"/>
          </p:nvSpPr>
          <p:spPr>
            <a:xfrm flipH="false" flipV="false" rot="8999985">
              <a:off x="0" y="0"/>
              <a:ext cx="2402642" cy="2402643"/>
            </a:xfrm>
            <a:prstGeom prst="blockArc">
              <a:avLst>
                <a:gd fmla="val 10797193" name="adj1"/>
                <a:gd fmla="val 12349590" name="adj2"/>
                <a:gd fmla="val 2724" name="adj3"/>
              </a:avLst>
            </a:prstGeom>
            <a:noFill/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04" name="Shape 104"/>
            <p:cNvSpPr txBox="false"/>
            <p:nvPr isPhoto="false"/>
          </p:nvSpPr>
          <p:spPr>
            <a:xfrm flipH="false" flipV="false" rot="4321316">
              <a:off x="2352006" y="720930"/>
              <a:ext cx="144654" cy="176498"/>
            </a:xfrm>
            <a:prstGeom prst="triangle">
              <a:avLst>
                <a:gd fmla="val 50000" name="adj"/>
              </a:avLst>
            </a:prstGeom>
            <a:noFill/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hidden="false" id="105" name="Shape 105"/>
          <p:cNvGrpSpPr/>
          <p:nvPr isPhoto="false"/>
        </p:nvGrpSpPr>
        <p:grpSpPr>
          <a:xfrm flipH="false" flipV="false" rot="21069709">
            <a:off x="4559969" y="3089451"/>
            <a:ext cx="2402643" cy="2402643"/>
            <a:chOff x="0" y="0"/>
            <a:chExt cx="2402643" cy="2402643"/>
          </a:xfrm>
        </p:grpSpPr>
        <p:sp>
          <p:nvSpPr>
            <p:cNvPr hidden="false" id="106" name="Shape 106"/>
            <p:cNvSpPr txBox="false"/>
            <p:nvPr isPhoto="false"/>
          </p:nvSpPr>
          <p:spPr>
            <a:xfrm flipH="false" flipV="false" rot="13499997">
              <a:off x="0" y="0"/>
              <a:ext cx="2402643" cy="2402643"/>
            </a:xfrm>
            <a:prstGeom prst="blockArc">
              <a:avLst>
                <a:gd fmla="val 10797193" name="adj1"/>
                <a:gd fmla="val 12349590" name="adj2"/>
                <a:gd fmla="val 2724" name="adj3"/>
              </a:avLst>
            </a:prstGeom>
            <a:solidFill>
              <a:srgbClr val="00B050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07" name="Shape 107"/>
            <p:cNvSpPr txBox="false"/>
            <p:nvPr isPhoto="false"/>
          </p:nvSpPr>
          <p:spPr>
            <a:xfrm flipH="false" flipV="false" rot="8846560">
              <a:off x="1807602" y="2205746"/>
              <a:ext cx="144654" cy="176498"/>
            </a:xfrm>
            <a:prstGeom prst="triangle">
              <a:avLst>
                <a:gd fmla="val 50000" name="adj"/>
              </a:avLst>
            </a:prstGeom>
            <a:solidFill>
              <a:srgbClr val="00B050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hidden="false" id="108" name="Shape 108"/>
          <p:cNvSpPr txBox="true"/>
          <p:nvPr isPhoto="false"/>
        </p:nvSpPr>
        <p:spPr>
          <a:xfrm flipH="false" flipV="false" rot="0">
            <a:off x="403069" y="1754957"/>
            <a:ext cx="10523053" cy="305159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>
              <a:spcBef>
                <a:spcPts val="399"/>
              </a:spcBef>
              <a:spcAft>
                <a:spcPts val="299"/>
              </a:spcAft>
            </a:pPr>
            <a:r>
              <a:rPr sz="1400">
                <a:solidFill>
                  <a:srgbClr val="203A5B"/>
                </a:solidFill>
                <a:latin typeface="Open Sans"/>
                <a:ea typeface="Open Sans"/>
                <a:cs typeface="Open Sans"/>
              </a:rPr>
              <a:t>Разработаны следующие документы в целях организации развития отрасли БАС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hidden="false" id="109" name="Shape 109"/>
          <p:cNvGrpSpPr/>
          <p:nvPr isPhoto="false"/>
        </p:nvGrpSpPr>
        <p:grpSpPr>
          <a:xfrm flipH="false" flipV="false" rot="0">
            <a:off x="389179" y="951183"/>
            <a:ext cx="7882460" cy="735941"/>
            <a:chOff x="0" y="0"/>
            <a:chExt cx="7882460" cy="735941"/>
          </a:xfrm>
        </p:grpSpPr>
        <p:sp>
          <p:nvSpPr>
            <p:cNvPr hidden="false" id="110" name="Shape 110"/>
            <p:cNvSpPr txBox="false"/>
            <p:nvPr isPhoto="false"/>
          </p:nvSpPr>
          <p:spPr>
            <a:xfrm flipH="false" flipV="false" rot="0">
              <a:off x="0" y="0"/>
              <a:ext cx="7882460" cy="735941"/>
            </a:xfrm>
            <a:prstGeom prst="roundRect">
              <a:avLst>
                <a:gd fmla="val 5247" name="adj"/>
              </a:avLst>
            </a:prstGeom>
            <a:solidFill>
              <a:srgbClr val="0297E5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 u="sng">
                <a:solidFill>
                  <a:srgbClr val="0297E5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11" name="Shape 111"/>
            <p:cNvSpPr txBox="false"/>
            <p:nvPr isPhoto="false"/>
          </p:nvSpPr>
          <p:spPr>
            <a:xfrm flipH="false" flipV="false" rot="0">
              <a:off x="213761" y="80954"/>
              <a:ext cx="7637797" cy="335638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p>
              <a:pPr algn="l" indent="0" marL="0">
                <a:spcBef>
                  <a:spcPts val="399"/>
                </a:spcBef>
                <a:spcAft>
                  <a:spcPts val="299"/>
                </a:spcAft>
              </a:pPr>
              <a:r>
                <a:rPr b="true" sz="16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Документы стратегического планирования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hidden="false" id="112" name="Shape 112"/>
          <p:cNvSpPr txBox="false"/>
          <p:nvPr isPhoto="false"/>
        </p:nvSpPr>
        <p:spPr>
          <a:xfrm flipH="false" flipV="false" rot="21381478">
            <a:off x="4681863" y="3252542"/>
            <a:ext cx="1939546" cy="1939519"/>
          </a:xfrm>
          <a:custGeom>
            <a:avLst/>
            <a:gdLst>
              <a:gd fmla="*/ 2032006 w 2032006" name="connsiteX0"/>
              <a:gd fmla="*/ 1200722 h 2031977" name="connsiteY0"/>
              <a:gd fmla="*/ 2032006 w 2032006" name="connsiteX1"/>
              <a:gd fmla="*/ 831085 h 2031977" name="connsiteY1"/>
              <a:gd fmla="*/ 1728835 w 2032006" name="connsiteX2"/>
              <a:gd fmla="*/ 831085 h 2031977" name="connsiteY2"/>
              <a:gd fmla="*/ 1656093 w 2032006" name="connsiteX3"/>
              <a:gd fmla="*/ 653082 h 2031977" name="connsiteY3"/>
              <a:gd fmla="*/ 1847307 w 2032006" name="connsiteX4"/>
              <a:gd fmla="*/ 461667 h 2031977" name="connsiteY4"/>
              <a:gd fmla="*/ 1570349 w 2032006" name="connsiteX5"/>
              <a:gd fmla="*/ 184709 h 2031977" name="connsiteY5"/>
              <a:gd fmla="*/ 1378715 w 2032006" name="connsiteX6"/>
              <a:gd fmla="*/ 375923 h 2031977" name="connsiteY6"/>
              <a:gd fmla="*/ 1200512 w 2032006" name="connsiteX7"/>
              <a:gd fmla="*/ 303181 h 2031977" name="connsiteY7"/>
              <a:gd fmla="*/ 1200512 w 2032006" name="connsiteX8"/>
              <a:gd fmla="*/ 0 h 2031977" name="connsiteY8"/>
              <a:gd fmla="*/ 831294 w 2032006" name="connsiteX9"/>
              <a:gd fmla="*/ 0 h 2031977" name="connsiteY9"/>
              <a:gd fmla="*/ 831294 w 2032006" name="connsiteX10"/>
              <a:gd fmla="*/ 303171 h 2031977" name="connsiteY10"/>
              <a:gd fmla="*/ 653291 w 2032006" name="connsiteX11"/>
              <a:gd fmla="*/ 375914 h 2031977" name="connsiteY11"/>
              <a:gd fmla="*/ 461877 w 2032006" name="connsiteX12"/>
              <a:gd fmla="*/ 184699 h 2031977" name="connsiteY12"/>
              <a:gd fmla="*/ 184709 w 2032006" name="connsiteX13"/>
              <a:gd fmla="*/ 461658 h 2031977" name="connsiteY13"/>
              <a:gd fmla="*/ 376123 w 2032006" name="connsiteX14"/>
              <a:gd fmla="*/ 653072 h 2031977" name="connsiteY14"/>
              <a:gd fmla="*/ 303171 w 2032006" name="connsiteX15"/>
              <a:gd fmla="*/ 831075 h 2031977" name="connsiteY15"/>
              <a:gd fmla="*/ 0 w 2032006" name="connsiteX16"/>
              <a:gd fmla="*/ 831075 h 2031977" name="connsiteY16"/>
              <a:gd fmla="*/ 0 w 2032006" name="connsiteX17"/>
              <a:gd fmla="*/ 1200493 h 2031977" name="connsiteY17"/>
              <a:gd fmla="*/ 302971 w 2032006" name="connsiteX18"/>
              <a:gd fmla="*/ 1200493 h 2031977" name="connsiteY18"/>
              <a:gd fmla="*/ 375923 w 2032006" name="connsiteX19"/>
              <a:gd fmla="*/ 1378696 h 2031977" name="connsiteY19"/>
              <a:gd fmla="*/ 184509 w 2032006" name="connsiteX20"/>
              <a:gd fmla="*/ 1570111 h 2031977" name="connsiteY20"/>
              <a:gd fmla="*/ 461677 w 2032006" name="connsiteX21"/>
              <a:gd fmla="*/ 1847069 h 2031977" name="connsiteY21"/>
              <a:gd fmla="*/ 653091 w 2032006" name="connsiteX22"/>
              <a:gd fmla="*/ 1656064 h 2031977" name="connsiteY22"/>
              <a:gd fmla="*/ 831095 w 2032006" name="connsiteX23"/>
              <a:gd fmla="*/ 1728807 h 2031977" name="connsiteY23"/>
              <a:gd fmla="*/ 831095 w 2032006" name="connsiteX24"/>
              <a:gd fmla="*/ 2031978 h 2031977" name="connsiteY24"/>
              <a:gd fmla="*/ 1200312 w 2032006" name="connsiteX25"/>
              <a:gd fmla="*/ 2031978 h 2031977" name="connsiteY25"/>
              <a:gd fmla="*/ 1200312 w 2032006" name="connsiteX26"/>
              <a:gd fmla="*/ 1729007 h 2031977" name="connsiteY26"/>
              <a:gd fmla="*/ 1378515 w 2032006" name="connsiteX27"/>
              <a:gd fmla="*/ 1656264 h 2031977" name="connsiteY27"/>
              <a:gd fmla="*/ 1569930 w 2032006" name="connsiteX28"/>
              <a:gd fmla="*/ 1847269 h 2031977" name="connsiteY28"/>
              <a:gd fmla="*/ 1846888 w 2032006" name="connsiteX29"/>
              <a:gd fmla="*/ 1570311 h 2031977" name="connsiteY29"/>
              <a:gd fmla="*/ 1655674 w 2032006" name="connsiteX30"/>
              <a:gd fmla="*/ 1378896 h 2031977" name="connsiteY30"/>
              <a:gd fmla="*/ 1728416 w 2032006" name="connsiteX31"/>
              <a:gd fmla="*/ 1200693 h 2031977" name="connsiteY31"/>
              <a:gd fmla="*/ 2032006 w 2032006" name="connsiteX32"/>
              <a:gd fmla="*/ 1200722 h 2031977" name="connsiteY32"/>
              <a:gd fmla="*/ 1016003 w 2032006" name="connsiteX33"/>
              <a:gd fmla="*/ 1422397 h 2031977" name="connsiteY33"/>
              <a:gd fmla="*/ 609600 w 2032006" name="connsiteX34"/>
              <a:gd fmla="*/ 1015994 h 2031977" name="connsiteY34"/>
              <a:gd fmla="*/ 1016003 w 2032006" name="connsiteX35"/>
              <a:gd fmla="*/ 609600 h 2031977" name="connsiteY35"/>
              <a:gd fmla="*/ 1422406 w 2032006" name="connsiteX36"/>
              <a:gd fmla="*/ 1016003 h 2031977" name="connsiteY36"/>
              <a:gd fmla="*/ 1016003 w 2032006" name="connsiteX37"/>
              <a:gd fmla="*/ 1422397 h 2031977" name="connsiteY37"/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2032006" name="ODFRight"/>
              <a:gd fmla="val 2031977" name="ODFBottom"/>
              <a:gd fmla="val 2032006" name="ODFWidth"/>
              <a:gd fmla="val 2031977" name="ODFHeight"/>
            </a:gdLst>
            <a:rect b="OXMLTextRectB" l="OXMLTextRectL" r="OXMLTextRectR" t="OXMLTextRectT"/>
            <a:pathLst>
              <a:path fill="norm" h="2031977" stroke="true" w="2032006">
                <a:moveTo>
                  <a:pt x="2032006" y="1200722"/>
                </a:moveTo>
                <a:lnTo>
                  <a:pt x="2032006" y="831085"/>
                </a:lnTo>
                <a:lnTo>
                  <a:pt x="1728835" y="831085"/>
                </a:lnTo>
                <a:cubicBezTo>
                  <a:pt x="1712376" y="767686"/>
                  <a:pt x="1687582" y="708355"/>
                  <a:pt x="1656093" y="653082"/>
                </a:cubicBezTo>
                <a:lnTo>
                  <a:pt x="1847307" y="461667"/>
                </a:lnTo>
                <a:lnTo>
                  <a:pt x="1570349" y="184709"/>
                </a:lnTo>
                <a:lnTo>
                  <a:pt x="1378715" y="375923"/>
                </a:lnTo>
                <a:cubicBezTo>
                  <a:pt x="1323442" y="344224"/>
                  <a:pt x="1264111" y="319640"/>
                  <a:pt x="1200512" y="303181"/>
                </a:cubicBezTo>
                <a:lnTo>
                  <a:pt x="1200512" y="0"/>
                </a:lnTo>
                <a:lnTo>
                  <a:pt x="831294" y="0"/>
                </a:lnTo>
                <a:lnTo>
                  <a:pt x="831294" y="303171"/>
                </a:lnTo>
                <a:cubicBezTo>
                  <a:pt x="767896" y="319630"/>
                  <a:pt x="708565" y="344214"/>
                  <a:pt x="653291" y="375914"/>
                </a:cubicBezTo>
                <a:lnTo>
                  <a:pt x="461877" y="184699"/>
                </a:lnTo>
                <a:lnTo>
                  <a:pt x="184709" y="461658"/>
                </a:lnTo>
                <a:lnTo>
                  <a:pt x="376123" y="653072"/>
                </a:lnTo>
                <a:cubicBezTo>
                  <a:pt x="344624" y="708346"/>
                  <a:pt x="319840" y="767677"/>
                  <a:pt x="303171" y="831075"/>
                </a:cubicBezTo>
                <a:lnTo>
                  <a:pt x="0" y="831075"/>
                </a:lnTo>
                <a:lnTo>
                  <a:pt x="0" y="1200493"/>
                </a:lnTo>
                <a:lnTo>
                  <a:pt x="302971" y="1200493"/>
                </a:lnTo>
                <a:cubicBezTo>
                  <a:pt x="319631" y="1263891"/>
                  <a:pt x="344424" y="1323223"/>
                  <a:pt x="375923" y="1378696"/>
                </a:cubicBezTo>
                <a:lnTo>
                  <a:pt x="184509" y="1570111"/>
                </a:lnTo>
                <a:lnTo>
                  <a:pt x="461677" y="1847069"/>
                </a:lnTo>
                <a:lnTo>
                  <a:pt x="653091" y="1656064"/>
                </a:lnTo>
                <a:cubicBezTo>
                  <a:pt x="708365" y="1687563"/>
                  <a:pt x="767696" y="1712347"/>
                  <a:pt x="831095" y="1728807"/>
                </a:cubicBezTo>
                <a:lnTo>
                  <a:pt x="831095" y="2031978"/>
                </a:lnTo>
                <a:lnTo>
                  <a:pt x="1200312" y="2031978"/>
                </a:lnTo>
                <a:lnTo>
                  <a:pt x="1200312" y="1729007"/>
                </a:lnTo>
                <a:cubicBezTo>
                  <a:pt x="1263911" y="1712347"/>
                  <a:pt x="1323042" y="1687754"/>
                  <a:pt x="1378515" y="1656264"/>
                </a:cubicBezTo>
                <a:lnTo>
                  <a:pt x="1569930" y="1847269"/>
                </a:lnTo>
                <a:lnTo>
                  <a:pt x="1846888" y="1570311"/>
                </a:lnTo>
                <a:lnTo>
                  <a:pt x="1655674" y="1378896"/>
                </a:lnTo>
                <a:cubicBezTo>
                  <a:pt x="1687173" y="1323423"/>
                  <a:pt x="1711957" y="1264091"/>
                  <a:pt x="1728416" y="1200693"/>
                </a:cubicBezTo>
                <a:cubicBezTo>
                  <a:pt x="1728426" y="1200722"/>
                  <a:pt x="2032006" y="1200722"/>
                  <a:pt x="2032006" y="1200722"/>
                </a:cubicBezTo>
                <a:close/>
                <a:moveTo>
                  <a:pt x="1016003" y="1422397"/>
                </a:moveTo>
                <a:cubicBezTo>
                  <a:pt x="791470" y="1422397"/>
                  <a:pt x="609600" y="1240327"/>
                  <a:pt x="609600" y="1015994"/>
                </a:cubicBezTo>
                <a:cubicBezTo>
                  <a:pt x="609600" y="791670"/>
                  <a:pt x="791470" y="609600"/>
                  <a:pt x="1016003" y="609600"/>
                </a:cubicBezTo>
                <a:cubicBezTo>
                  <a:pt x="1240536" y="609600"/>
                  <a:pt x="1422406" y="791670"/>
                  <a:pt x="1422406" y="1016003"/>
                </a:cubicBezTo>
                <a:cubicBezTo>
                  <a:pt x="1422406" y="1240336"/>
                  <a:pt x="1240536" y="1422397"/>
                  <a:pt x="1016003" y="1422397"/>
                </a:cubicBezTo>
                <a:close/>
              </a:path>
            </a:pathLst>
          </a:custGeom>
          <a:gradFill>
            <a:gsLst>
              <a:gs pos="0">
                <a:srgbClr val="1DDD46">
                  <a:alpha val="15000"/>
                </a:srgbClr>
              </a:gs>
              <a:gs pos="100000">
                <a:srgbClr val="0293DF">
                  <a:alpha val="15000"/>
                </a:srgbClr>
              </a:gs>
            </a:gsLst>
          </a:gradFill>
          <a:ln w="3649">
            <a:prstDash val="solid"/>
          </a:ln>
        </p:spPr>
        <p:txBody>
          <a:bodyPr anchor="ctr" bIns="45720" lIns="91440" rIns="91440" tIns="45720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3" name="Shape 113"/>
          <p:cNvSpPr txBox="false"/>
          <p:nvPr isPhoto="false"/>
        </p:nvSpPr>
        <p:spPr>
          <a:xfrm flipH="false" flipV="false" rot="0">
            <a:off x="520071" y="2602728"/>
            <a:ext cx="3524798" cy="1018542"/>
          </a:xfrm>
          <a:prstGeom prst="roundRect">
            <a:avLst>
              <a:gd fmla="val 5247" name="adj"/>
            </a:avLst>
          </a:prstGeom>
          <a:solidFill>
            <a:schemeClr val="bg1"/>
          </a:solidFill>
          <a:ln w="1269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r" indent="0" marL="0"/>
            <a:r>
              <a:rPr b="false" cap="none" i="false" spc="0" strike="noStrike" sz="1600" u="none">
                <a:solidFill>
                  <a:srgbClr val="203A5B"/>
                </a:solidFill>
                <a:latin typeface="Open Sans"/>
                <a:ea typeface="Open Sans"/>
                <a:cs typeface="Open Sans"/>
              </a:rPr>
              <a:t>Концепция построения и развития инфраструктуры использования беспилотных систем</a:t>
            </a:r>
            <a:endParaRPr sz="1800">
              <a:solidFill>
                <a:srgbClr val="0297E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4" name="Shape 114"/>
          <p:cNvSpPr txBox="false"/>
          <p:nvPr isPhoto="false"/>
        </p:nvSpPr>
        <p:spPr>
          <a:xfrm flipH="false" flipV="false" rot="0">
            <a:off x="520071" y="3769201"/>
            <a:ext cx="3524798" cy="906200"/>
          </a:xfrm>
          <a:prstGeom prst="roundRect">
            <a:avLst>
              <a:gd fmla="val 5247" name="adj"/>
            </a:avLst>
          </a:prstGeom>
          <a:solidFill>
            <a:schemeClr val="bg1"/>
          </a:solidFill>
          <a:ln w="1269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r" indent="0" marL="0"/>
            <a:r>
              <a:rPr b="false" cap="none" i="false" spc="0" strike="noStrike" sz="1600" u="none">
                <a:solidFill>
                  <a:srgbClr val="203A5B"/>
                </a:solidFill>
                <a:latin typeface="Open Sans"/>
                <a:ea typeface="Open Sans"/>
                <a:cs typeface="Open Sans"/>
              </a:rPr>
              <a:t>Региональная программа «Развитие беспилотных систем в Югре»</a:t>
            </a:r>
            <a:endParaRPr sz="1600">
              <a:solidFill>
                <a:srgbClr val="0297E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5" name="Shape 115"/>
          <p:cNvSpPr txBox="false"/>
          <p:nvPr isPhoto="false"/>
        </p:nvSpPr>
        <p:spPr>
          <a:xfrm flipH="false" flipV="false" rot="0">
            <a:off x="520071" y="4798935"/>
            <a:ext cx="3524798" cy="905537"/>
          </a:xfrm>
          <a:prstGeom prst="roundRect">
            <a:avLst>
              <a:gd fmla="val 5247" name="adj"/>
            </a:avLst>
          </a:prstGeom>
          <a:solidFill>
            <a:schemeClr val="bg1"/>
          </a:solidFill>
          <a:ln w="1269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r" indent="0" marL="0"/>
            <a:r>
              <a:rPr b="false" cap="none" i="false" spc="0" strike="noStrike" sz="1600" u="none">
                <a:solidFill>
                  <a:srgbClr val="203A5B"/>
                </a:solidFill>
                <a:latin typeface="Open Sans"/>
                <a:ea typeface="Open Sans"/>
                <a:cs typeface="Open Sans"/>
              </a:rPr>
              <a:t>Паспорт рег. проекта «Инфраструктура, безопасность, сертификация БАС»</a:t>
            </a:r>
            <a:endParaRPr sz="1800">
              <a:solidFill>
                <a:srgbClr val="0297E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6" name="Shape 116"/>
          <p:cNvSpPr txBox="false"/>
          <p:nvPr isPhoto="false"/>
        </p:nvSpPr>
        <p:spPr>
          <a:xfrm flipH="false" flipV="false" rot="0">
            <a:off x="520071" y="5816723"/>
            <a:ext cx="3524798" cy="835685"/>
          </a:xfrm>
          <a:prstGeom prst="roundRect">
            <a:avLst>
              <a:gd fmla="val 5247" name="adj"/>
            </a:avLst>
          </a:prstGeom>
          <a:solidFill>
            <a:schemeClr val="bg1"/>
          </a:solidFill>
          <a:ln w="1269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r" indent="0" marL="0"/>
            <a:r>
              <a:rPr b="false" cap="none" i="false" spc="0" strike="noStrike" sz="1600" u="none">
                <a:solidFill>
                  <a:srgbClr val="203A5B"/>
                </a:solidFill>
                <a:latin typeface="Open Sans"/>
                <a:ea typeface="Open Sans"/>
                <a:cs typeface="Open Sans"/>
              </a:rPr>
              <a:t>Паспорт рег. проекта «Стандартизация и серийное производство БАС»</a:t>
            </a:r>
            <a:endParaRPr sz="1800">
              <a:solidFill>
                <a:srgbClr val="0297E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7" name="Shape 117"/>
          <p:cNvSpPr txBox="true"/>
          <p:nvPr isPhoto="false"/>
        </p:nvSpPr>
        <p:spPr>
          <a:xfrm flipH="false" flipV="false" rot="0">
            <a:off x="825453" y="2144978"/>
            <a:ext cx="2914036" cy="30515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>
              <a:spcBef>
                <a:spcPts val="399"/>
              </a:spcBef>
              <a:spcAft>
                <a:spcPts val="299"/>
              </a:spcAft>
            </a:pPr>
            <a:r>
              <a:rPr sz="1400">
                <a:solidFill>
                  <a:srgbClr val="203A5B"/>
                </a:solidFill>
                <a:latin typeface="Open Sans"/>
                <a:ea typeface="Open Sans"/>
                <a:cs typeface="Open Sans"/>
              </a:rPr>
              <a:t>Стратегическое планирование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8" name="Shape 118"/>
          <p:cNvSpPr txBox="false"/>
          <p:nvPr isPhoto="false"/>
        </p:nvSpPr>
        <p:spPr>
          <a:xfrm flipH="false" flipV="false" rot="0">
            <a:off x="7401324" y="2607196"/>
            <a:ext cx="3524798" cy="1018541"/>
          </a:xfrm>
          <a:prstGeom prst="roundRect">
            <a:avLst>
              <a:gd fmla="val 5247" name="adj"/>
            </a:avLst>
          </a:prstGeom>
          <a:solidFill>
            <a:schemeClr val="bg1"/>
          </a:solidFill>
          <a:ln w="1269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l" indent="0" marL="0"/>
            <a:r>
              <a:rPr b="false" cap="none" i="false" spc="0" strike="noStrike" sz="1600" u="none">
                <a:solidFill>
                  <a:srgbClr val="203A5B"/>
                </a:solidFill>
                <a:latin typeface="Open Sans"/>
                <a:ea typeface="Open Sans"/>
                <a:cs typeface="Open Sans"/>
              </a:rPr>
              <a:t>Назначение координатора</a:t>
            </a:r>
            <a:endParaRPr sz="1800">
              <a:solidFill>
                <a:srgbClr val="0297E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9" name="Shape 119"/>
          <p:cNvSpPr txBox="false"/>
          <p:nvPr isPhoto="false"/>
        </p:nvSpPr>
        <p:spPr>
          <a:xfrm flipH="false" flipV="false" rot="0">
            <a:off x="7406004" y="5251704"/>
            <a:ext cx="3524798" cy="906198"/>
          </a:xfrm>
          <a:prstGeom prst="roundRect">
            <a:avLst>
              <a:gd fmla="val 5247" name="adj"/>
            </a:avLst>
          </a:prstGeom>
          <a:solidFill>
            <a:schemeClr val="bg1"/>
          </a:solidFill>
          <a:ln w="1269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l" indent="0" marL="0"/>
            <a:r>
              <a:rPr b="false" cap="none" i="false" spc="0" strike="noStrike" sz="1600" u="none">
                <a:solidFill>
                  <a:srgbClr val="203A5B"/>
                </a:solidFill>
                <a:latin typeface="Open Sans"/>
                <a:ea typeface="Open Sans"/>
                <a:cs typeface="Open Sans"/>
              </a:rPr>
              <a:t>Распоряжение об МРГ</a:t>
            </a:r>
            <a:endParaRPr sz="1600">
              <a:solidFill>
                <a:srgbClr val="0297E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0" name="Shape 120"/>
          <p:cNvSpPr txBox="true"/>
          <p:nvPr isPhoto="false"/>
        </p:nvSpPr>
        <p:spPr>
          <a:xfrm flipH="false" flipV="false" rot="0">
            <a:off x="7706705" y="2149446"/>
            <a:ext cx="2923395" cy="30515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>
              <a:spcBef>
                <a:spcPts val="399"/>
              </a:spcBef>
              <a:spcAft>
                <a:spcPts val="299"/>
              </a:spcAft>
            </a:pPr>
            <a:r>
              <a:rPr sz="1400">
                <a:solidFill>
                  <a:srgbClr val="203A5B"/>
                </a:solidFill>
                <a:latin typeface="Open Sans"/>
                <a:ea typeface="Open Sans"/>
                <a:cs typeface="Open Sans"/>
              </a:rPr>
              <a:t>Вспомогательные документы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21" name="GroupShape 12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22" name="Shape 122"/>
          <p:cNvSpPr txBox="false"/>
          <p:nvPr isPhoto="false"/>
        </p:nvSpPr>
        <p:spPr>
          <a:xfrm flipH="true" flipV="false" rot="0">
            <a:off x="-7" y="-39834"/>
            <a:ext cx="12213226" cy="1192855"/>
          </a:xfrm>
          <a:prstGeom prst="rect">
            <a:avLst/>
          </a:prstGeom>
          <a:solidFill>
            <a:srgbClr val="323A4F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hidden="false" id="123" name="Shape 123"/>
          <p:cNvGrpSpPr/>
          <p:nvPr isPhoto="false"/>
        </p:nvGrpSpPr>
        <p:grpSpPr>
          <a:xfrm flipH="false" flipV="false" rot="21381478">
            <a:off x="3820233" y="2343229"/>
            <a:ext cx="3882113" cy="3882113"/>
            <a:chOff x="0" y="0"/>
            <a:chExt cx="3882113" cy="3882113"/>
          </a:xfrm>
        </p:grpSpPr>
        <p:sp>
          <p:nvSpPr>
            <p:cNvPr hidden="false" id="124" name="Shape 124"/>
            <p:cNvSpPr txBox="false"/>
            <p:nvPr isPhoto="false"/>
          </p:nvSpPr>
          <p:spPr>
            <a:xfrm flipH="false" flipV="false" rot="0">
              <a:off x="0" y="362318"/>
              <a:ext cx="3516776" cy="3516758"/>
            </a:xfrm>
            <a:custGeom>
              <a:avLst/>
              <a:gdLst>
                <a:gd fmla="*/ 3375965 w 3684422" name="connsiteX0"/>
                <a:gd fmla="*/ 2565387 h 3684403" name="connsiteY0"/>
                <a:gd fmla="*/ 3601926 w 3684422" name="connsiteX1"/>
                <a:gd fmla="*/ 2058810 h 3684403" name="connsiteY1"/>
                <a:gd fmla="*/ 3180083 w 3684422" name="connsiteX2"/>
                <a:gd fmla="*/ 2058810 h 3684403" name="connsiteY2"/>
                <a:gd fmla="*/ 2032006 w 3684422" name="connsiteX3"/>
                <a:gd fmla="*/ 2871607 h 3684403" name="connsiteY3"/>
                <a:gd fmla="*/ 812806 w 3684422" name="connsiteX4"/>
                <a:gd fmla="*/ 1652407 h 3684403" name="connsiteY4"/>
                <a:gd fmla="*/ 1625603 w 3684422" name="connsiteX5"/>
                <a:gd fmla="*/ 504330 h 3684403" name="connsiteY5"/>
                <a:gd fmla="*/ 1625603 w 3684422" name="connsiteX6"/>
                <a:gd fmla="*/ 82496 h 3684403" name="connsiteY6"/>
                <a:gd fmla="*/ 1119026 w 3684422" name="connsiteX7"/>
                <a:gd fmla="*/ 308248 h 3684403" name="connsiteY7"/>
                <a:gd fmla="*/ 810568 w 3684422" name="connsiteX8"/>
                <a:gd fmla="*/ 0 h 3684403" name="connsiteY8"/>
                <a:gd fmla="*/ 379581 w 3684422" name="connsiteX9"/>
                <a:gd fmla="*/ 430978 h 3684403" name="connsiteY9"/>
                <a:gd fmla="*/ 688038 w 3684422" name="connsiteX10"/>
                <a:gd fmla="*/ 739435 h 3684403" name="connsiteY10"/>
                <a:gd fmla="*/ 460048 w 3684422" name="connsiteX11"/>
                <a:gd fmla="*/ 1246013 h 3684403" name="connsiteY11"/>
                <a:gd fmla="*/ 0 w 3684422" name="connsiteX12"/>
                <a:gd fmla="*/ 1246013 h 3684403" name="connsiteY12"/>
                <a:gd fmla="*/ 0 w 3684422" name="connsiteX13"/>
                <a:gd fmla="*/ 2058810 h 3684403" name="connsiteY13"/>
                <a:gd fmla="*/ 460048 w 3684422" name="connsiteX14"/>
                <a:gd fmla="*/ 2058810 h 3684403" name="connsiteY14"/>
                <a:gd fmla="*/ 688038 w 3684422" name="connsiteX15"/>
                <a:gd fmla="*/ 2565387 h 3684403" name="connsiteY15"/>
                <a:gd fmla="*/ 379581 w 3684422" name="connsiteX16"/>
                <a:gd fmla="*/ 2873845 h 3684403" name="connsiteY16"/>
                <a:gd fmla="*/ 810568 w 3684422" name="connsiteX17"/>
                <a:gd fmla="*/ 3305032 h 3684403" name="connsiteY17"/>
                <a:gd fmla="*/ 1119026 w 3684422" name="connsiteX18"/>
                <a:gd fmla="*/ 2996575 h 3684403" name="connsiteY18"/>
                <a:gd fmla="*/ 1625603 w 3684422" name="connsiteX19"/>
                <a:gd fmla="*/ 3224565 h 3684403" name="connsiteY19"/>
                <a:gd fmla="*/ 1625603 w 3684422" name="connsiteX20"/>
                <a:gd fmla="*/ 3684403 h 3684403" name="connsiteY20"/>
                <a:gd fmla="*/ 2438400 w 3684422" name="connsiteX21"/>
                <a:gd fmla="*/ 3684403 h 3684403" name="connsiteY21"/>
                <a:gd fmla="*/ 2438400 w 3684422" name="connsiteX22"/>
                <a:gd fmla="*/ 3224565 h 3684403" name="connsiteY22"/>
                <a:gd fmla="*/ 2944978 w 3684422" name="connsiteX23"/>
                <a:gd fmla="*/ 2996575 h 3684403" name="connsiteY23"/>
                <a:gd fmla="*/ 3253435 w 3684422" name="connsiteX24"/>
                <a:gd fmla="*/ 3305032 h 3684403" name="connsiteY24"/>
                <a:gd fmla="*/ 3684423 w 3684422" name="connsiteX25"/>
                <a:gd fmla="*/ 2873845 h 3684403" name="connsiteY25"/>
                <a:gd fmla="*/ 3375965 w 3684422" name="connsiteX26"/>
                <a:gd fmla="*/ 2565387 h 3684403" name="connsiteY26"/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3684422" name="ODFRight"/>
                <a:gd fmla="val 3684403" name="ODFBottom"/>
                <a:gd fmla="val 3684422" name="ODFWidth"/>
                <a:gd fmla="val 3684403" name="ODFHeight"/>
              </a:gdLst>
              <a:rect b="OXMLTextRectB" l="OXMLTextRectL" r="OXMLTextRectR" t="OXMLTextRectT"/>
              <a:pathLst>
                <a:path fill="norm" h="3684403" stroke="true" w="3684422">
                  <a:moveTo>
                    <a:pt x="3375965" y="2565387"/>
                  </a:moveTo>
                  <a:cubicBezTo>
                    <a:pt x="3479597" y="2413397"/>
                    <a:pt x="3554378" y="2241490"/>
                    <a:pt x="3601926" y="2058810"/>
                  </a:cubicBezTo>
                  <a:lnTo>
                    <a:pt x="3180083" y="2058810"/>
                  </a:lnTo>
                  <a:cubicBezTo>
                    <a:pt x="3012243" y="2531859"/>
                    <a:pt x="2561539" y="2871607"/>
                    <a:pt x="2032006" y="2871607"/>
                  </a:cubicBezTo>
                  <a:cubicBezTo>
                    <a:pt x="1359618" y="2871607"/>
                    <a:pt x="812806" y="2324996"/>
                    <a:pt x="812806" y="1652407"/>
                  </a:cubicBezTo>
                  <a:cubicBezTo>
                    <a:pt x="812806" y="1122864"/>
                    <a:pt x="1152963" y="672370"/>
                    <a:pt x="1625603" y="504330"/>
                  </a:cubicBezTo>
                  <a:lnTo>
                    <a:pt x="1625603" y="82496"/>
                  </a:lnTo>
                  <a:cubicBezTo>
                    <a:pt x="1442923" y="130045"/>
                    <a:pt x="1271016" y="204616"/>
                    <a:pt x="1119026" y="308248"/>
                  </a:cubicBezTo>
                  <a:lnTo>
                    <a:pt x="810568" y="0"/>
                  </a:lnTo>
                  <a:lnTo>
                    <a:pt x="379581" y="430978"/>
                  </a:lnTo>
                  <a:lnTo>
                    <a:pt x="688038" y="739435"/>
                  </a:lnTo>
                  <a:cubicBezTo>
                    <a:pt x="584206" y="891635"/>
                    <a:pt x="507187" y="1062723"/>
                    <a:pt x="460048" y="1246013"/>
                  </a:cubicBezTo>
                  <a:lnTo>
                    <a:pt x="0" y="1246013"/>
                  </a:lnTo>
                  <a:lnTo>
                    <a:pt x="0" y="2058810"/>
                  </a:lnTo>
                  <a:lnTo>
                    <a:pt x="460048" y="2058810"/>
                  </a:lnTo>
                  <a:cubicBezTo>
                    <a:pt x="507187" y="2242299"/>
                    <a:pt x="584206" y="2413187"/>
                    <a:pt x="688038" y="2565387"/>
                  </a:cubicBezTo>
                  <a:lnTo>
                    <a:pt x="379581" y="2873845"/>
                  </a:lnTo>
                  <a:lnTo>
                    <a:pt x="810568" y="3305032"/>
                  </a:lnTo>
                  <a:lnTo>
                    <a:pt x="1119026" y="2996575"/>
                  </a:lnTo>
                  <a:cubicBezTo>
                    <a:pt x="1271226" y="3100207"/>
                    <a:pt x="1442523" y="3177016"/>
                    <a:pt x="1625603" y="3224565"/>
                  </a:cubicBezTo>
                  <a:lnTo>
                    <a:pt x="1625603" y="3684403"/>
                  </a:lnTo>
                  <a:lnTo>
                    <a:pt x="2438400" y="3684403"/>
                  </a:lnTo>
                  <a:lnTo>
                    <a:pt x="2438400" y="3224565"/>
                  </a:lnTo>
                  <a:cubicBezTo>
                    <a:pt x="2621480" y="3177216"/>
                    <a:pt x="2792778" y="3100207"/>
                    <a:pt x="2944978" y="2996575"/>
                  </a:cubicBezTo>
                  <a:lnTo>
                    <a:pt x="3253435" y="3305032"/>
                  </a:lnTo>
                  <a:lnTo>
                    <a:pt x="3684423" y="2873845"/>
                  </a:lnTo>
                  <a:lnTo>
                    <a:pt x="3375965" y="2565387"/>
                  </a:lnTo>
                  <a:close/>
                </a:path>
              </a:pathLst>
            </a:custGeom>
            <a:gradFill>
              <a:gsLst>
                <a:gs pos="0">
                  <a:srgbClr val="1DDD46">
                    <a:alpha val="15000"/>
                  </a:srgbClr>
                </a:gs>
                <a:gs pos="100000">
                  <a:srgbClr val="0293DF">
                    <a:alpha val="15000"/>
                  </a:srgbClr>
                </a:gs>
              </a:gsLst>
            </a:gradFill>
            <a:ln w="3649">
              <a:prstDash val="solid"/>
            </a:ln>
          </p:spPr>
          <p:txBody>
            <a:bodyPr anchor="ctr" bIns="45720" lIns="91440" rIns="91440" tIns="45720"/>
            <a:p>
              <a:pPr algn="l" indent="0" marL="0"/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25" name="Shape 125"/>
            <p:cNvSpPr txBox="false"/>
            <p:nvPr isPhoto="false"/>
          </p:nvSpPr>
          <p:spPr>
            <a:xfrm flipH="false" flipV="false" rot="0">
              <a:off x="1939538" y="0"/>
              <a:ext cx="1939547" cy="1939519"/>
            </a:xfrm>
            <a:custGeom>
              <a:avLst/>
              <a:gdLst>
                <a:gd fmla="*/ 2032006 w 2032006" name="connsiteX0"/>
                <a:gd fmla="*/ 1200722 h 2031977" name="connsiteY0"/>
                <a:gd fmla="*/ 2032006 w 2032006" name="connsiteX1"/>
                <a:gd fmla="*/ 831085 h 2031977" name="connsiteY1"/>
                <a:gd fmla="*/ 1728835 w 2032006" name="connsiteX2"/>
                <a:gd fmla="*/ 831085 h 2031977" name="connsiteY2"/>
                <a:gd fmla="*/ 1656093 w 2032006" name="connsiteX3"/>
                <a:gd fmla="*/ 653082 h 2031977" name="connsiteY3"/>
                <a:gd fmla="*/ 1847307 w 2032006" name="connsiteX4"/>
                <a:gd fmla="*/ 461667 h 2031977" name="connsiteY4"/>
                <a:gd fmla="*/ 1570349 w 2032006" name="connsiteX5"/>
                <a:gd fmla="*/ 184709 h 2031977" name="connsiteY5"/>
                <a:gd fmla="*/ 1378715 w 2032006" name="connsiteX6"/>
                <a:gd fmla="*/ 375923 h 2031977" name="connsiteY6"/>
                <a:gd fmla="*/ 1200512 w 2032006" name="connsiteX7"/>
                <a:gd fmla="*/ 303181 h 2031977" name="connsiteY7"/>
                <a:gd fmla="*/ 1200512 w 2032006" name="connsiteX8"/>
                <a:gd fmla="*/ 0 h 2031977" name="connsiteY8"/>
                <a:gd fmla="*/ 831294 w 2032006" name="connsiteX9"/>
                <a:gd fmla="*/ 0 h 2031977" name="connsiteY9"/>
                <a:gd fmla="*/ 831294 w 2032006" name="connsiteX10"/>
                <a:gd fmla="*/ 303171 h 2031977" name="connsiteY10"/>
                <a:gd fmla="*/ 653291 w 2032006" name="connsiteX11"/>
                <a:gd fmla="*/ 375914 h 2031977" name="connsiteY11"/>
                <a:gd fmla="*/ 461877 w 2032006" name="connsiteX12"/>
                <a:gd fmla="*/ 184699 h 2031977" name="connsiteY12"/>
                <a:gd fmla="*/ 184709 w 2032006" name="connsiteX13"/>
                <a:gd fmla="*/ 461658 h 2031977" name="connsiteY13"/>
                <a:gd fmla="*/ 376123 w 2032006" name="connsiteX14"/>
                <a:gd fmla="*/ 653072 h 2031977" name="connsiteY14"/>
                <a:gd fmla="*/ 303171 w 2032006" name="connsiteX15"/>
                <a:gd fmla="*/ 831075 h 2031977" name="connsiteY15"/>
                <a:gd fmla="*/ 0 w 2032006" name="connsiteX16"/>
                <a:gd fmla="*/ 831075 h 2031977" name="connsiteY16"/>
                <a:gd fmla="*/ 0 w 2032006" name="connsiteX17"/>
                <a:gd fmla="*/ 1200493 h 2031977" name="connsiteY17"/>
                <a:gd fmla="*/ 302971 w 2032006" name="connsiteX18"/>
                <a:gd fmla="*/ 1200493 h 2031977" name="connsiteY18"/>
                <a:gd fmla="*/ 375923 w 2032006" name="connsiteX19"/>
                <a:gd fmla="*/ 1378696 h 2031977" name="connsiteY19"/>
                <a:gd fmla="*/ 184509 w 2032006" name="connsiteX20"/>
                <a:gd fmla="*/ 1570111 h 2031977" name="connsiteY20"/>
                <a:gd fmla="*/ 461677 w 2032006" name="connsiteX21"/>
                <a:gd fmla="*/ 1847069 h 2031977" name="connsiteY21"/>
                <a:gd fmla="*/ 653091 w 2032006" name="connsiteX22"/>
                <a:gd fmla="*/ 1656064 h 2031977" name="connsiteY22"/>
                <a:gd fmla="*/ 831095 w 2032006" name="connsiteX23"/>
                <a:gd fmla="*/ 1728807 h 2031977" name="connsiteY23"/>
                <a:gd fmla="*/ 831095 w 2032006" name="connsiteX24"/>
                <a:gd fmla="*/ 2031978 h 2031977" name="connsiteY24"/>
                <a:gd fmla="*/ 1200312 w 2032006" name="connsiteX25"/>
                <a:gd fmla="*/ 2031978 h 2031977" name="connsiteY25"/>
                <a:gd fmla="*/ 1200312 w 2032006" name="connsiteX26"/>
                <a:gd fmla="*/ 1729007 h 2031977" name="connsiteY26"/>
                <a:gd fmla="*/ 1378515 w 2032006" name="connsiteX27"/>
                <a:gd fmla="*/ 1656264 h 2031977" name="connsiteY27"/>
                <a:gd fmla="*/ 1569930 w 2032006" name="connsiteX28"/>
                <a:gd fmla="*/ 1847269 h 2031977" name="connsiteY28"/>
                <a:gd fmla="*/ 1846888 w 2032006" name="connsiteX29"/>
                <a:gd fmla="*/ 1570311 h 2031977" name="connsiteY29"/>
                <a:gd fmla="*/ 1655674 w 2032006" name="connsiteX30"/>
                <a:gd fmla="*/ 1378896 h 2031977" name="connsiteY30"/>
                <a:gd fmla="*/ 1728416 w 2032006" name="connsiteX31"/>
                <a:gd fmla="*/ 1200693 h 2031977" name="connsiteY31"/>
                <a:gd fmla="*/ 2032006 w 2032006" name="connsiteX32"/>
                <a:gd fmla="*/ 1200722 h 2031977" name="connsiteY32"/>
                <a:gd fmla="*/ 1016003 w 2032006" name="connsiteX33"/>
                <a:gd fmla="*/ 1422397 h 2031977" name="connsiteY33"/>
                <a:gd fmla="*/ 609600 w 2032006" name="connsiteX34"/>
                <a:gd fmla="*/ 1015994 h 2031977" name="connsiteY34"/>
                <a:gd fmla="*/ 1016003 w 2032006" name="connsiteX35"/>
                <a:gd fmla="*/ 609600 h 2031977" name="connsiteY35"/>
                <a:gd fmla="*/ 1422406 w 2032006" name="connsiteX36"/>
                <a:gd fmla="*/ 1016003 h 2031977" name="connsiteY36"/>
                <a:gd fmla="*/ 1016003 w 2032006" name="connsiteX37"/>
                <a:gd fmla="*/ 1422397 h 2031977" name="connsiteY37"/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2032006" name="ODFRight"/>
                <a:gd fmla="val 2031977" name="ODFBottom"/>
                <a:gd fmla="val 2032006" name="ODFWidth"/>
                <a:gd fmla="val 2031977" name="ODFHeight"/>
              </a:gdLst>
              <a:rect b="OXMLTextRectB" l="OXMLTextRectL" r="OXMLTextRectR" t="OXMLTextRectT"/>
              <a:pathLst>
                <a:path fill="norm" h="2031977" stroke="true" w="2032006">
                  <a:moveTo>
                    <a:pt x="2032006" y="1200722"/>
                  </a:moveTo>
                  <a:lnTo>
                    <a:pt x="2032006" y="831085"/>
                  </a:lnTo>
                  <a:lnTo>
                    <a:pt x="1728835" y="831085"/>
                  </a:lnTo>
                  <a:cubicBezTo>
                    <a:pt x="1712376" y="767686"/>
                    <a:pt x="1687582" y="708355"/>
                    <a:pt x="1656093" y="653082"/>
                  </a:cubicBezTo>
                  <a:lnTo>
                    <a:pt x="1847307" y="461667"/>
                  </a:lnTo>
                  <a:lnTo>
                    <a:pt x="1570349" y="184709"/>
                  </a:lnTo>
                  <a:lnTo>
                    <a:pt x="1378715" y="375923"/>
                  </a:lnTo>
                  <a:cubicBezTo>
                    <a:pt x="1323442" y="344224"/>
                    <a:pt x="1264111" y="319640"/>
                    <a:pt x="1200512" y="303181"/>
                  </a:cubicBezTo>
                  <a:lnTo>
                    <a:pt x="1200512" y="0"/>
                  </a:lnTo>
                  <a:lnTo>
                    <a:pt x="831294" y="0"/>
                  </a:lnTo>
                  <a:lnTo>
                    <a:pt x="831294" y="303171"/>
                  </a:lnTo>
                  <a:cubicBezTo>
                    <a:pt x="767896" y="319630"/>
                    <a:pt x="708565" y="344214"/>
                    <a:pt x="653291" y="375914"/>
                  </a:cubicBezTo>
                  <a:lnTo>
                    <a:pt x="461877" y="184699"/>
                  </a:lnTo>
                  <a:lnTo>
                    <a:pt x="184709" y="461658"/>
                  </a:lnTo>
                  <a:lnTo>
                    <a:pt x="376123" y="653072"/>
                  </a:lnTo>
                  <a:cubicBezTo>
                    <a:pt x="344624" y="708346"/>
                    <a:pt x="319840" y="767677"/>
                    <a:pt x="303171" y="831075"/>
                  </a:cubicBezTo>
                  <a:lnTo>
                    <a:pt x="0" y="831075"/>
                  </a:lnTo>
                  <a:lnTo>
                    <a:pt x="0" y="1200493"/>
                  </a:lnTo>
                  <a:lnTo>
                    <a:pt x="302971" y="1200493"/>
                  </a:lnTo>
                  <a:cubicBezTo>
                    <a:pt x="319631" y="1263891"/>
                    <a:pt x="344424" y="1323223"/>
                    <a:pt x="375923" y="1378696"/>
                  </a:cubicBezTo>
                  <a:lnTo>
                    <a:pt x="184509" y="1570111"/>
                  </a:lnTo>
                  <a:lnTo>
                    <a:pt x="461677" y="1847069"/>
                  </a:lnTo>
                  <a:lnTo>
                    <a:pt x="653091" y="1656064"/>
                  </a:lnTo>
                  <a:cubicBezTo>
                    <a:pt x="708365" y="1687563"/>
                    <a:pt x="767696" y="1712347"/>
                    <a:pt x="831095" y="1728807"/>
                  </a:cubicBezTo>
                  <a:lnTo>
                    <a:pt x="831095" y="2031978"/>
                  </a:lnTo>
                  <a:lnTo>
                    <a:pt x="1200312" y="2031978"/>
                  </a:lnTo>
                  <a:lnTo>
                    <a:pt x="1200312" y="1729007"/>
                  </a:lnTo>
                  <a:cubicBezTo>
                    <a:pt x="1263911" y="1712347"/>
                    <a:pt x="1323042" y="1687754"/>
                    <a:pt x="1378515" y="1656264"/>
                  </a:cubicBezTo>
                  <a:lnTo>
                    <a:pt x="1569930" y="1847269"/>
                  </a:lnTo>
                  <a:lnTo>
                    <a:pt x="1846888" y="1570311"/>
                  </a:lnTo>
                  <a:lnTo>
                    <a:pt x="1655674" y="1378896"/>
                  </a:lnTo>
                  <a:cubicBezTo>
                    <a:pt x="1687173" y="1323423"/>
                    <a:pt x="1711957" y="1264091"/>
                    <a:pt x="1728416" y="1200693"/>
                  </a:cubicBezTo>
                  <a:cubicBezTo>
                    <a:pt x="1728426" y="1200722"/>
                    <a:pt x="2032006" y="1200722"/>
                    <a:pt x="2032006" y="1200722"/>
                  </a:cubicBezTo>
                  <a:close/>
                  <a:moveTo>
                    <a:pt x="1016003" y="1422397"/>
                  </a:moveTo>
                  <a:cubicBezTo>
                    <a:pt x="791470" y="1422397"/>
                    <a:pt x="609600" y="1240327"/>
                    <a:pt x="609600" y="1015994"/>
                  </a:cubicBezTo>
                  <a:cubicBezTo>
                    <a:pt x="609600" y="791670"/>
                    <a:pt x="791470" y="609600"/>
                    <a:pt x="1016003" y="609600"/>
                  </a:cubicBezTo>
                  <a:cubicBezTo>
                    <a:pt x="1240536" y="609600"/>
                    <a:pt x="1422406" y="791670"/>
                    <a:pt x="1422406" y="1016003"/>
                  </a:cubicBezTo>
                  <a:cubicBezTo>
                    <a:pt x="1422406" y="1240336"/>
                    <a:pt x="1240536" y="1422397"/>
                    <a:pt x="1016003" y="1422397"/>
                  </a:cubicBezTo>
                  <a:close/>
                </a:path>
              </a:pathLst>
            </a:custGeom>
            <a:gradFill>
              <a:gsLst>
                <a:gs pos="0">
                  <a:srgbClr val="1DDD46">
                    <a:alpha val="15000"/>
                  </a:srgbClr>
                </a:gs>
                <a:gs pos="100000">
                  <a:srgbClr val="0293DF">
                    <a:alpha val="15000"/>
                  </a:srgbClr>
                </a:gs>
              </a:gsLst>
            </a:gradFill>
            <a:ln w="3649">
              <a:prstDash val="solid"/>
            </a:ln>
          </p:spPr>
          <p:txBody>
            <a:bodyPr anchor="ctr" bIns="45720" lIns="91440" rIns="91440" tIns="45720"/>
            <a:p>
              <a:pPr algn="l" indent="0" marL="0"/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hidden="false" id="126" name="Shape 126"/>
          <p:cNvSpPr txBox="true"/>
          <p:nvPr isPhoto="false"/>
        </p:nvSpPr>
        <p:spPr>
          <a:xfrm flipH="false" flipV="false" rot="0">
            <a:off x="387444" y="358611"/>
            <a:ext cx="9429216" cy="43088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Intro Bold"/>
                <a:ea typeface="Intro Bold"/>
                <a:cs typeface="Intro Bold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200">
                <a:solidFill>
                  <a:schemeClr val="bg1"/>
                </a:solidFill>
              </a:rPr>
              <a:t>ОСНОВНЫЕ ПАРАМЕТРЫ ПРОЕКТА</a:t>
            </a:r>
          </a:p>
        </p:txBody>
      </p:sp>
      <p:grpSp>
        <p:nvGrpSpPr>
          <p:cNvPr hidden="false" id="127" name="Shape 127"/>
          <p:cNvGrpSpPr/>
          <p:nvPr isPhoto="false"/>
        </p:nvGrpSpPr>
        <p:grpSpPr>
          <a:xfrm flipH="false" flipV="false" rot="0">
            <a:off x="494019" y="2804698"/>
            <a:ext cx="3550851" cy="1265373"/>
            <a:chOff x="0" y="0"/>
            <a:chExt cx="3550851" cy="1265373"/>
          </a:xfrm>
        </p:grpSpPr>
        <p:sp>
          <p:nvSpPr>
            <p:cNvPr hidden="false" id="128" name="Shape 128"/>
            <p:cNvSpPr txBox="false"/>
            <p:nvPr isPhoto="false"/>
          </p:nvSpPr>
          <p:spPr>
            <a:xfrm flipH="false" flipV="false" rot="0">
              <a:off x="26051" y="0"/>
              <a:ext cx="3524798" cy="1265373"/>
            </a:xfrm>
            <a:prstGeom prst="roundRect">
              <a:avLst>
                <a:gd fmla="val 5247" name="adj"/>
              </a:avLst>
            </a:prstGeom>
            <a:solidFill>
              <a:schemeClr val="bg1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rgbClr val="0297E5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29" name="Shape 129"/>
            <p:cNvSpPr txBox="true"/>
            <p:nvPr isPhoto="false"/>
          </p:nvSpPr>
          <p:spPr>
            <a:xfrm flipH="false" flipV="false" rot="0">
              <a:off x="0" y="155634"/>
              <a:ext cx="3448351" cy="954106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lstStyle>
              <a:defPPr/>
              <a:lvl1pPr algn="r" indent="0" lvl="0" marL="0">
                <a:defRPr sz="1200">
                  <a:solidFill>
                    <a:schemeClr val="bg2">
                      <a:lumMod val="25000"/>
                    </a:schemeClr>
                  </a:solidFill>
                  <a:latin typeface="Open Sans light"/>
                  <a:ea typeface="Open Sans light"/>
                  <a:cs typeface="Open Sans light"/>
                </a:defRPr>
              </a:lvl1pPr>
              <a:lvl2pPr algn="l" indent="0" lvl="1" marL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0" lvl="2" marL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0" lvl="3" marL="13716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0" lvl="4" marL="18288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0" lvl="5" marL="22860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0" lvl="6" marL="2743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0" lvl="7" marL="3200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0" lvl="8" marL="36576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B050"/>
                </a:buClr>
              </a:pPr>
              <a:r>
                <a:rPr sz="1400">
                  <a:solidFill>
                    <a:srgbClr val="203A5B"/>
                  </a:solidFill>
                  <a:latin typeface="Open Sans"/>
                  <a:ea typeface="Open Sans"/>
                  <a:cs typeface="Open Sans"/>
                </a:rPr>
                <a:t>Создание высокотехнологичной компании – оператора инфраструктуры управления БАС</a:t>
              </a:r>
            </a:p>
            <a:p>
              <a:pPr>
                <a:buClr>
                  <a:srgbClr val="00B050"/>
                </a:buClr>
              </a:pPr>
              <a:r>
                <a:rPr sz="1400">
                  <a:solidFill>
                    <a:srgbClr val="203A5B"/>
                  </a:solidFill>
                  <a:latin typeface="Open Sans"/>
                  <a:ea typeface="Open Sans"/>
                  <a:cs typeface="Open Sans"/>
                </a:rPr>
                <a:t>в Югре и регионах Крайнего Севера</a:t>
              </a:r>
            </a:p>
          </p:txBody>
        </p:sp>
      </p:grpSp>
      <p:sp>
        <p:nvSpPr>
          <p:cNvPr hidden="false" id="130" name="Shape 130"/>
          <p:cNvSpPr txBox="false"/>
          <p:nvPr isPhoto="false"/>
        </p:nvSpPr>
        <p:spPr>
          <a:xfrm flipH="false" flipV="false" rot="21381478">
            <a:off x="4379334" y="2900505"/>
            <a:ext cx="2763913" cy="2763913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1" name="Shape 131"/>
          <p:cNvSpPr txBox="false"/>
          <p:nvPr isPhoto="false"/>
        </p:nvSpPr>
        <p:spPr>
          <a:xfrm flipH="false" flipV="false" rot="21381478">
            <a:off x="4586477" y="3107649"/>
            <a:ext cx="2349625" cy="2349624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2" name="Shape 132"/>
          <p:cNvSpPr txBox="false"/>
          <p:nvPr isPhoto="false"/>
        </p:nvSpPr>
        <p:spPr>
          <a:xfrm flipH="false" flipV="false" rot="21381478">
            <a:off x="4799542" y="3320712"/>
            <a:ext cx="1923495" cy="1923495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hidden="false" id="133" name="Shape 133"/>
          <p:cNvGrpSpPr/>
          <p:nvPr isPhoto="false"/>
        </p:nvGrpSpPr>
        <p:grpSpPr>
          <a:xfrm flipH="false" flipV="false" rot="21381478">
            <a:off x="4356400" y="2877571"/>
            <a:ext cx="2809781" cy="2809781"/>
            <a:chOff x="0" y="0"/>
            <a:chExt cx="2809781" cy="2809781"/>
          </a:xfrm>
        </p:grpSpPr>
        <p:sp>
          <p:nvSpPr>
            <p:cNvPr hidden="false" id="134" name="Shape 134"/>
            <p:cNvSpPr txBox="false"/>
            <p:nvPr isPhoto="false"/>
          </p:nvSpPr>
          <p:spPr>
            <a:xfrm flipH="false" flipV="false" rot="1799969">
              <a:off x="0" y="0"/>
              <a:ext cx="2809781" cy="2809781"/>
            </a:xfrm>
            <a:prstGeom prst="blockArc">
              <a:avLst>
                <a:gd fmla="val 10800000" name="adj1"/>
                <a:gd fmla="val 12347338" name="adj2"/>
                <a:gd fmla="val 2057" name="adj3"/>
              </a:avLst>
            </a:prstGeom>
            <a:noFill/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35" name="Shape 135"/>
            <p:cNvSpPr txBox="false"/>
            <p:nvPr isPhoto="false"/>
          </p:nvSpPr>
          <p:spPr>
            <a:xfrm flipH="false" flipV="false" rot="18767622">
              <a:off x="249541" y="299789"/>
              <a:ext cx="144655" cy="176498"/>
            </a:xfrm>
            <a:prstGeom prst="triangle">
              <a:avLst>
                <a:gd fmla="val 50000" name="adj"/>
              </a:avLst>
            </a:prstGeom>
            <a:noFill/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hidden="false" id="136" name="Shape 136"/>
          <p:cNvGrpSpPr/>
          <p:nvPr isPhoto="false"/>
        </p:nvGrpSpPr>
        <p:grpSpPr>
          <a:xfrm flipH="false" flipV="false" rot="20641606">
            <a:off x="4297091" y="2877571"/>
            <a:ext cx="2869090" cy="2809781"/>
            <a:chOff x="0" y="0"/>
            <a:chExt cx="2869090" cy="2809781"/>
          </a:xfrm>
        </p:grpSpPr>
        <p:sp>
          <p:nvSpPr>
            <p:cNvPr hidden="false" id="137" name="Shape 137"/>
            <p:cNvSpPr txBox="false"/>
            <p:nvPr isPhoto="false"/>
          </p:nvSpPr>
          <p:spPr>
            <a:xfrm flipH="false" flipV="false" rot="19479579">
              <a:off x="59309" y="0"/>
              <a:ext cx="2809781" cy="2809781"/>
            </a:xfrm>
            <a:prstGeom prst="blockArc">
              <a:avLst>
                <a:gd fmla="val 10800000" name="adj1"/>
                <a:gd fmla="val 12347338" name="adj2"/>
                <a:gd fmla="val 2057" name="adj3"/>
              </a:avLst>
            </a:prstGeom>
            <a:noFill/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38" name="Shape 138"/>
            <p:cNvSpPr txBox="false"/>
            <p:nvPr isPhoto="false"/>
          </p:nvSpPr>
          <p:spPr>
            <a:xfrm flipH="false" flipV="false" rot="14967640">
              <a:off x="15923" y="1877179"/>
              <a:ext cx="144655" cy="176498"/>
            </a:xfrm>
            <a:prstGeom prst="triangle">
              <a:avLst>
                <a:gd fmla="val 50000" name="adj"/>
              </a:avLst>
            </a:prstGeom>
            <a:noFill/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hidden="false" id="139" name="Shape 139"/>
          <p:cNvGrpSpPr/>
          <p:nvPr isPhoto="false"/>
        </p:nvGrpSpPr>
        <p:grpSpPr>
          <a:xfrm flipH="false" flipV="false" rot="21381478">
            <a:off x="4559969" y="3081141"/>
            <a:ext cx="2512583" cy="2402643"/>
            <a:chOff x="0" y="0"/>
            <a:chExt cx="2512583" cy="2402643"/>
          </a:xfrm>
        </p:grpSpPr>
        <p:sp>
          <p:nvSpPr>
            <p:cNvPr hidden="false" id="140" name="Shape 140"/>
            <p:cNvSpPr txBox="false"/>
            <p:nvPr isPhoto="false"/>
          </p:nvSpPr>
          <p:spPr>
            <a:xfrm flipH="false" flipV="false" rot="8999985">
              <a:off x="0" y="0"/>
              <a:ext cx="2402642" cy="2402643"/>
            </a:xfrm>
            <a:prstGeom prst="blockArc">
              <a:avLst>
                <a:gd fmla="val 10797193" name="adj1"/>
                <a:gd fmla="val 12349590" name="adj2"/>
                <a:gd fmla="val 2724" name="adj3"/>
              </a:avLst>
            </a:prstGeom>
            <a:noFill/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41" name="Shape 141"/>
            <p:cNvSpPr txBox="false"/>
            <p:nvPr isPhoto="false"/>
          </p:nvSpPr>
          <p:spPr>
            <a:xfrm flipH="false" flipV="false" rot="4321316">
              <a:off x="2352006" y="720930"/>
              <a:ext cx="144654" cy="176498"/>
            </a:xfrm>
            <a:prstGeom prst="triangle">
              <a:avLst>
                <a:gd fmla="val 50000" name="adj"/>
              </a:avLst>
            </a:prstGeom>
            <a:noFill/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hidden="false" id="142" name="Shape 142"/>
          <p:cNvGrpSpPr/>
          <p:nvPr isPhoto="false"/>
        </p:nvGrpSpPr>
        <p:grpSpPr>
          <a:xfrm flipH="false" flipV="false" rot="21069709">
            <a:off x="4559969" y="3089451"/>
            <a:ext cx="2402643" cy="2402643"/>
            <a:chOff x="0" y="0"/>
            <a:chExt cx="2402643" cy="2402643"/>
          </a:xfrm>
        </p:grpSpPr>
        <p:sp>
          <p:nvSpPr>
            <p:cNvPr hidden="false" id="143" name="Shape 143"/>
            <p:cNvSpPr txBox="false"/>
            <p:nvPr isPhoto="false"/>
          </p:nvSpPr>
          <p:spPr>
            <a:xfrm flipH="false" flipV="false" rot="13499997">
              <a:off x="0" y="0"/>
              <a:ext cx="2402643" cy="2402643"/>
            </a:xfrm>
            <a:prstGeom prst="blockArc">
              <a:avLst>
                <a:gd fmla="val 10797193" name="adj1"/>
                <a:gd fmla="val 12349590" name="adj2"/>
                <a:gd fmla="val 2724" name="adj3"/>
              </a:avLst>
            </a:prstGeom>
            <a:solidFill>
              <a:srgbClr val="00B050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44" name="Shape 144"/>
            <p:cNvSpPr txBox="false"/>
            <p:nvPr isPhoto="false"/>
          </p:nvSpPr>
          <p:spPr>
            <a:xfrm flipH="false" flipV="false" rot="8846560">
              <a:off x="1807602" y="2205746"/>
              <a:ext cx="144654" cy="176498"/>
            </a:xfrm>
            <a:prstGeom prst="triangle">
              <a:avLst>
                <a:gd fmla="val 50000" name="adj"/>
              </a:avLst>
            </a:prstGeom>
            <a:solidFill>
              <a:srgbClr val="00B050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hidden="false" id="145" name="Shape 145"/>
          <p:cNvGrpSpPr/>
          <p:nvPr isPhoto="false"/>
        </p:nvGrpSpPr>
        <p:grpSpPr>
          <a:xfrm flipH="false" flipV="false" rot="0">
            <a:off x="289719" y="4679577"/>
            <a:ext cx="3729098" cy="1265373"/>
            <a:chOff x="0" y="0"/>
            <a:chExt cx="3729098" cy="1265373"/>
          </a:xfrm>
        </p:grpSpPr>
        <p:sp>
          <p:nvSpPr>
            <p:cNvPr hidden="false" id="146" name="Shape 146"/>
            <p:cNvSpPr txBox="false"/>
            <p:nvPr isPhoto="false"/>
          </p:nvSpPr>
          <p:spPr>
            <a:xfrm flipH="false" flipV="false" rot="0">
              <a:off x="204300" y="0"/>
              <a:ext cx="3524798" cy="1265373"/>
            </a:xfrm>
            <a:prstGeom prst="roundRect">
              <a:avLst>
                <a:gd fmla="val 5247" name="adj"/>
              </a:avLst>
            </a:prstGeom>
            <a:solidFill>
              <a:schemeClr val="bg1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rgbClr val="0297E5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47" name="Shape 147"/>
            <p:cNvSpPr txBox="true"/>
            <p:nvPr isPhoto="false"/>
          </p:nvSpPr>
          <p:spPr>
            <a:xfrm flipH="false" flipV="false" rot="0">
              <a:off x="0" y="80023"/>
              <a:ext cx="3670420" cy="954106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p>
              <a:pPr algn="r" indent="0" marL="0"/>
              <a:r>
                <a:rPr sz="1400">
                  <a:solidFill>
                    <a:srgbClr val="203A5B"/>
                  </a:solidFill>
                  <a:latin typeface="Open Sans"/>
                  <a:ea typeface="Open Sans"/>
                  <a:cs typeface="Open Sans"/>
                </a:rPr>
                <a:t>Зона покрытия – территория 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algn="r" indent="0" marL="0"/>
              <a:r>
                <a:rPr sz="1400">
                  <a:solidFill>
                    <a:srgbClr val="203A5B"/>
                  </a:solidFill>
                  <a:latin typeface="Open Sans"/>
                  <a:ea typeface="Open Sans"/>
                  <a:cs typeface="Open Sans"/>
                </a:rPr>
                <a:t>Ханты-Мансийского автономного округа и расширение на территорию Регионов Крайнего Севера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hidden="false" id="148" name="Shape 148"/>
          <p:cNvGrpSpPr/>
          <p:nvPr isPhoto="false"/>
        </p:nvGrpSpPr>
        <p:grpSpPr>
          <a:xfrm flipH="false" flipV="false" rot="0">
            <a:off x="7552683" y="2909801"/>
            <a:ext cx="3568884" cy="1526516"/>
            <a:chOff x="0" y="0"/>
            <a:chExt cx="3568884" cy="1526516"/>
          </a:xfrm>
        </p:grpSpPr>
        <p:sp>
          <p:nvSpPr>
            <p:cNvPr hidden="false" id="149" name="Shape 149"/>
            <p:cNvSpPr txBox="false"/>
            <p:nvPr isPhoto="false"/>
          </p:nvSpPr>
          <p:spPr>
            <a:xfrm flipH="false" flipV="false" rot="0">
              <a:off x="0" y="0"/>
              <a:ext cx="3568884" cy="1473398"/>
            </a:xfrm>
            <a:prstGeom prst="roundRect">
              <a:avLst>
                <a:gd fmla="val 5247" name="adj"/>
              </a:avLst>
            </a:prstGeom>
            <a:solidFill>
              <a:schemeClr val="bg1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rgbClr val="0297E5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50" name="Shape 150"/>
            <p:cNvSpPr txBox="true"/>
            <p:nvPr isPhoto="false"/>
          </p:nvSpPr>
          <p:spPr>
            <a:xfrm flipH="false" flipV="false" rot="0">
              <a:off x="101613" y="164696"/>
              <a:ext cx="3313488" cy="1361822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p>
              <a:pPr algn="l" indent="0" marL="0"/>
              <a:r>
                <a:rPr sz="1400">
                  <a:solidFill>
                    <a:srgbClr val="203A5B"/>
                  </a:solidFill>
                  <a:latin typeface="Open Sans"/>
                  <a:ea typeface="Open Sans"/>
                  <a:cs typeface="Open Sans"/>
                </a:rPr>
                <a:t>Предоставление услуг управления БВС, лётных часов БВС и обработки данных мониторинга операторам ДКС* и организациям, имеющим свой парк БВС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hidden="false" id="151" name="Shape 151"/>
          <p:cNvSpPr txBox="true"/>
          <p:nvPr isPhoto="false"/>
        </p:nvSpPr>
        <p:spPr>
          <a:xfrm flipH="false" flipV="false" rot="0">
            <a:off x="403069" y="1754957"/>
            <a:ext cx="10497133" cy="523219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>
              <a:spcBef>
                <a:spcPts val="399"/>
              </a:spcBef>
              <a:spcAft>
                <a:spcPts val="299"/>
              </a:spcAft>
            </a:pPr>
            <a:r>
              <a:rPr sz="1400">
                <a:solidFill>
                  <a:srgbClr val="203A5B"/>
                </a:solidFill>
                <a:latin typeface="Open Sans"/>
                <a:ea typeface="Open Sans"/>
                <a:cs typeface="Open Sans"/>
              </a:rPr>
              <a:t>распределенного технологического комплекса, обеспечивающего доступ к несегрегированному воздушному пространству и предоставление данных с полезных нагрузок БАС в реальном времени и на постоянной основе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hidden="false" id="152" name="Shape 152"/>
          <p:cNvGrpSpPr/>
          <p:nvPr isPhoto="false"/>
        </p:nvGrpSpPr>
        <p:grpSpPr>
          <a:xfrm flipH="false" flipV="false" rot="0">
            <a:off x="389179" y="951183"/>
            <a:ext cx="7882460" cy="735941"/>
            <a:chOff x="0" y="0"/>
            <a:chExt cx="7882460" cy="735941"/>
          </a:xfrm>
        </p:grpSpPr>
        <p:sp>
          <p:nvSpPr>
            <p:cNvPr hidden="false" id="153" name="Shape 153"/>
            <p:cNvSpPr txBox="false"/>
            <p:nvPr isPhoto="false"/>
          </p:nvSpPr>
          <p:spPr>
            <a:xfrm flipH="false" flipV="false" rot="0">
              <a:off x="0" y="0"/>
              <a:ext cx="7882460" cy="735941"/>
            </a:xfrm>
            <a:prstGeom prst="roundRect">
              <a:avLst>
                <a:gd fmla="val 5247" name="adj"/>
              </a:avLst>
            </a:prstGeom>
            <a:solidFill>
              <a:srgbClr val="0297E5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 u="sng">
                <a:solidFill>
                  <a:srgbClr val="0297E5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54" name="Shape 154"/>
            <p:cNvSpPr txBox="false"/>
            <p:nvPr isPhoto="false"/>
          </p:nvSpPr>
          <p:spPr>
            <a:xfrm flipH="false" flipV="false" rot="0">
              <a:off x="213762" y="80954"/>
              <a:ext cx="7588837" cy="584774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p>
              <a:pPr algn="l" indent="0" marL="0">
                <a:spcBef>
                  <a:spcPts val="399"/>
                </a:spcBef>
                <a:spcAft>
                  <a:spcPts val="299"/>
                </a:spcAft>
              </a:pPr>
              <a:r>
                <a:rPr b="true" sz="16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СОЗДАНИЕ НА ТЕРРИТОРИИ РЕГИОНА ИНФРАСТРУКТУРЫ УПРАВЛЕНИЯ ВСЕМИ ТИПАМИ БЕСПИЛОТНЫХ ВОЗДУШНЫХ СУДОВ –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hidden="false" id="155" name="Shape 155"/>
          <p:cNvGrpSpPr/>
          <p:nvPr isPhoto="false"/>
        </p:nvGrpSpPr>
        <p:grpSpPr>
          <a:xfrm flipH="false" flipV="false" rot="0">
            <a:off x="7550268" y="5538182"/>
            <a:ext cx="3655966" cy="803507"/>
            <a:chOff x="0" y="0"/>
            <a:chExt cx="3655966" cy="803507"/>
          </a:xfrm>
        </p:grpSpPr>
        <p:sp>
          <p:nvSpPr>
            <p:cNvPr hidden="false" id="156" name="Shape 156"/>
            <p:cNvSpPr txBox="false"/>
            <p:nvPr isPhoto="false"/>
          </p:nvSpPr>
          <p:spPr>
            <a:xfrm flipH="false" flipV="false" rot="0">
              <a:off x="0" y="0"/>
              <a:ext cx="3655966" cy="803507"/>
            </a:xfrm>
            <a:prstGeom prst="roundRect">
              <a:avLst>
                <a:gd fmla="val 5247" name="adj"/>
              </a:avLst>
            </a:prstGeom>
            <a:solidFill>
              <a:schemeClr val="bg1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 u="sng">
                <a:solidFill>
                  <a:srgbClr val="0297E5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57" name="Shape 157"/>
            <p:cNvSpPr txBox="true"/>
            <p:nvPr isPhoto="false"/>
          </p:nvSpPr>
          <p:spPr>
            <a:xfrm flipH="false" flipV="false" rot="0">
              <a:off x="57267" y="66523"/>
              <a:ext cx="3587009" cy="646329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p>
              <a:pPr algn="l" indent="0" marL="0"/>
              <a:r>
                <a:rPr sz="1200">
                  <a:solidFill>
                    <a:srgbClr val="00B050"/>
                  </a:solidFill>
                  <a:latin typeface="Open Sans"/>
                  <a:ea typeface="Open Sans"/>
                  <a:cs typeface="Open Sans"/>
                </a:rPr>
                <a:t>* </a:t>
              </a:r>
              <a:r>
                <a:rPr b="true" sz="1200">
                  <a:solidFill>
                    <a:srgbClr val="00B050"/>
                  </a:solidFill>
                  <a:latin typeface="Open Sans"/>
                  <a:ea typeface="Open Sans"/>
                  <a:cs typeface="Open Sans"/>
                </a:rPr>
                <a:t>ДКС</a:t>
              </a:r>
              <a:r>
                <a:rPr sz="1200">
                  <a:solidFill>
                    <a:srgbClr val="00B050"/>
                  </a:solidFill>
                  <a:latin typeface="Open Sans"/>
                  <a:ea typeface="Open Sans"/>
                  <a:cs typeface="Open Sans"/>
                </a:rPr>
                <a:t> – услуга «Дрон как сервис»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algn="l" indent="0" marL="0"/>
              <a:r>
                <a:rPr sz="1200">
                  <a:solidFill>
                    <a:srgbClr val="00B050"/>
                  </a:solidFill>
                  <a:latin typeface="Open Sans"/>
                  <a:ea typeface="Open Sans"/>
                  <a:cs typeface="Open Sans"/>
                </a:rPr>
                <a:t>* </a:t>
              </a:r>
              <a:r>
                <a:rPr b="true" sz="1200">
                  <a:solidFill>
                    <a:srgbClr val="00B050"/>
                  </a:solidFill>
                  <a:latin typeface="Open Sans"/>
                  <a:ea typeface="Open Sans"/>
                  <a:cs typeface="Open Sans"/>
                </a:rPr>
                <a:t>БВС</a:t>
              </a:r>
              <a:r>
                <a:rPr sz="1200">
                  <a:solidFill>
                    <a:srgbClr val="00B050"/>
                  </a:solidFill>
                  <a:latin typeface="Open Sans"/>
                  <a:ea typeface="Open Sans"/>
                  <a:cs typeface="Open Sans"/>
                </a:rPr>
                <a:t> – беспилотные воздушные суда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algn="l" indent="0" marL="0"/>
              <a:r>
                <a:rPr sz="1200">
                  <a:solidFill>
                    <a:srgbClr val="00B050"/>
                  </a:solidFill>
                  <a:latin typeface="Open Sans"/>
                  <a:ea typeface="Open Sans"/>
                  <a:cs typeface="Open Sans"/>
                </a:rPr>
                <a:t>* </a:t>
              </a:r>
              <a:r>
                <a:rPr b="true" sz="1200">
                  <a:solidFill>
                    <a:srgbClr val="00B050"/>
                  </a:solidFill>
                  <a:latin typeface="Open Sans"/>
                  <a:ea typeface="Open Sans"/>
                  <a:cs typeface="Open Sans"/>
                </a:rPr>
                <a:t>БАС</a:t>
              </a:r>
              <a:r>
                <a:rPr sz="1200">
                  <a:solidFill>
                    <a:srgbClr val="00B050"/>
                  </a:solidFill>
                  <a:latin typeface="Open Sans"/>
                  <a:ea typeface="Open Sans"/>
                  <a:cs typeface="Open Sans"/>
                </a:rPr>
                <a:t> – беспилотные авиационные системы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hidden="false" id="159" name="Picture 15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5224183" y="3848482"/>
            <a:ext cx="980668" cy="980668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60" name="GroupShape 16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61" name="Shape 161"/>
          <p:cNvSpPr txBox="false"/>
          <p:nvPr isPhoto="false"/>
        </p:nvSpPr>
        <p:spPr>
          <a:xfrm flipH="true" flipV="false" rot="0">
            <a:off x="-8" y="-39834"/>
            <a:ext cx="12213227" cy="1192856"/>
          </a:xfrm>
          <a:prstGeom prst="rect">
            <a:avLst/>
          </a:prstGeom>
          <a:solidFill>
            <a:srgbClr val="323A4F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62" name="Shape 162"/>
          <p:cNvSpPr txBox="true"/>
          <p:nvPr isPhoto="false"/>
        </p:nvSpPr>
        <p:spPr>
          <a:xfrm flipH="false" flipV="false" rot="0">
            <a:off x="387445" y="390142"/>
            <a:ext cx="9429217" cy="430887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Intro Bold"/>
                <a:ea typeface="Intro Bold"/>
                <a:cs typeface="Intro Bold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200">
                <a:solidFill>
                  <a:schemeClr val="bg1"/>
                </a:solidFill>
              </a:rPr>
              <a:t>БИЗНЕС-МОДЕЛЬ ИНФРАСТРУКТУРЫ УПРАВЛЕНИЯ БАС</a:t>
            </a:r>
          </a:p>
        </p:txBody>
      </p:sp>
      <p:sp>
        <p:nvSpPr>
          <p:cNvPr hidden="false" id="163" name="Shape 163"/>
          <p:cNvSpPr txBox="true"/>
          <p:nvPr isPhoto="false"/>
        </p:nvSpPr>
        <p:spPr>
          <a:xfrm flipH="false" flipV="false" rot="0">
            <a:off x="515938" y="2989394"/>
            <a:ext cx="5777568" cy="369331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1800">
                <a:solidFill>
                  <a:srgbClr val="00B050"/>
                </a:solidFill>
                <a:latin typeface="Open Sans"/>
                <a:ea typeface="Open Sans"/>
                <a:cs typeface="Open Sans"/>
              </a:rPr>
              <a:t>ИНФРАСТРУКТУРА УПРАВЛЕНИЯ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hidden="false" id="164" name="Shape 164"/>
          <p:cNvGrpSpPr/>
          <p:nvPr isPhoto="false"/>
        </p:nvGrpSpPr>
        <p:grpSpPr>
          <a:xfrm flipH="false" flipV="false" rot="0">
            <a:off x="606000" y="3467120"/>
            <a:ext cx="10513945" cy="2555308"/>
            <a:chOff x="0" y="0"/>
            <a:chExt cx="10513945" cy="2555308"/>
          </a:xfrm>
        </p:grpSpPr>
        <p:sp>
          <p:nvSpPr>
            <p:cNvPr hidden="false" id="165" name="Shape 165"/>
            <p:cNvSpPr txBox="false"/>
            <p:nvPr isPhoto="false"/>
          </p:nvSpPr>
          <p:spPr>
            <a:xfrm flipH="false" flipV="false" rot="0">
              <a:off x="0" y="0"/>
              <a:ext cx="10513945" cy="2555308"/>
            </a:xfrm>
            <a:prstGeom prst="roundRect">
              <a:avLst>
                <a:gd fmla="val 5247" name="adj"/>
              </a:avLst>
            </a:prstGeom>
            <a:solidFill>
              <a:schemeClr val="bg1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 u="sng">
                <a:solidFill>
                  <a:srgbClr val="0297E5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66" name="Shape 166"/>
            <p:cNvSpPr txBox="true"/>
            <p:nvPr isPhoto="false"/>
          </p:nvSpPr>
          <p:spPr>
            <a:xfrm flipH="false" flipV="false" rot="0">
              <a:off x="398141" y="246602"/>
              <a:ext cx="8347788" cy="2062102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lstStyle>
              <a:defPPr/>
              <a:lvl1pPr algn="l" indent="0" lvl="0" marL="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0" lvl="1" marL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0" lvl="2" marL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0" lvl="3" marL="13716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0" lvl="4" marL="18288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0" lvl="5" marL="22860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0" lvl="6" marL="2743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0" lvl="7" marL="3200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0" lvl="8" marL="36576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285750" lvl="1" marL="285750">
                <a:buClr>
                  <a:srgbClr val="00B050"/>
                </a:buClr>
                <a:buSzPts val="2160"/>
                <a:buFont typeface="Arial"/>
                <a:buChar char="•"/>
              </a:pPr>
              <a:r>
                <a:rPr sz="1600">
                  <a:solidFill>
                    <a:srgbClr val="203A5B"/>
                  </a:solidFill>
                  <a:latin typeface="Open Sans"/>
                  <a:ea typeface="Open Sans"/>
                  <a:cs typeface="Open Sans"/>
                </a:rPr>
                <a:t>предоставление в пользование инфраструктуры управления БАС сторонним операторам ДКС</a:t>
              </a:r>
              <a:endParaRPr sz="1600">
                <a:solidFill>
                  <a:srgbClr val="203A5B"/>
                </a:solidFill>
                <a:latin typeface="Open Sans"/>
                <a:ea typeface="Open Sans"/>
                <a:cs typeface="Open Sans"/>
              </a:endParaRPr>
            </a:p>
            <a:p>
              <a:pPr indent="-285750" lvl="1" marL="285750">
                <a:buClr>
                  <a:srgbClr val="00B050"/>
                </a:buClr>
                <a:buSzPts val="2160"/>
                <a:buFont typeface="Arial"/>
                <a:buChar char="•"/>
              </a:pPr>
              <a:endParaRPr sz="1600">
                <a:solidFill>
                  <a:srgbClr val="203A5B"/>
                </a:solidFill>
                <a:latin typeface="Open Sans"/>
                <a:ea typeface="Open Sans"/>
                <a:cs typeface="Open Sans"/>
              </a:endParaRPr>
            </a:p>
            <a:p>
              <a:pPr indent="-285750" lvl="1" marL="285750">
                <a:buClr>
                  <a:srgbClr val="00B050"/>
                </a:buClr>
                <a:buSzPts val="2160"/>
                <a:buFont typeface="Arial"/>
                <a:buChar char="•"/>
              </a:pPr>
              <a:r>
                <a:rPr sz="1600">
                  <a:solidFill>
                    <a:srgbClr val="203A5B"/>
                  </a:solidFill>
                  <a:latin typeface="Open Sans"/>
                  <a:ea typeface="Open Sans"/>
                  <a:cs typeface="Open Sans"/>
                </a:rPr>
                <a:t>предоставление ДКС – услуг при помощи собственного парка БВС</a:t>
              </a:r>
            </a:p>
            <a:p>
              <a:pPr indent="0" lvl="1" marL="0">
                <a:buClr>
                  <a:srgbClr val="00B050"/>
                </a:buClr>
                <a:buSzPts val="2160"/>
              </a:pPr>
              <a:r>
                <a:rPr sz="1600">
                  <a:solidFill>
                    <a:srgbClr val="203A5B"/>
                  </a:solidFill>
                  <a:latin typeface="Open Sans"/>
                  <a:ea typeface="Open Sans"/>
                  <a:cs typeface="Open Sans"/>
                </a:rPr>
                <a:t>     для конечных заказчиков в регионе</a:t>
              </a:r>
            </a:p>
            <a:p>
              <a:pPr indent="-285750" lvl="1" marL="285750">
                <a:buClr>
                  <a:srgbClr val="00B050"/>
                </a:buClr>
                <a:buSzPts val="2160"/>
                <a:buFont typeface="Arial"/>
                <a:buChar char="•"/>
              </a:pPr>
              <a:endParaRPr sz="1600">
                <a:solidFill>
                  <a:srgbClr val="203A5B"/>
                </a:solidFill>
                <a:latin typeface="Open Sans"/>
                <a:ea typeface="Open Sans"/>
                <a:cs typeface="Open Sans"/>
              </a:endParaRPr>
            </a:p>
            <a:p>
              <a:pPr indent="-285750" lvl="1" marL="285750">
                <a:buClr>
                  <a:srgbClr val="00B050"/>
                </a:buClr>
                <a:buSzPts val="2160"/>
                <a:buFont typeface="Arial"/>
                <a:buChar char="•"/>
              </a:pPr>
              <a:r>
                <a:rPr sz="1600">
                  <a:solidFill>
                    <a:srgbClr val="203A5B"/>
                  </a:solidFill>
                  <a:latin typeface="Open Sans"/>
                  <a:ea typeface="Open Sans"/>
                  <a:cs typeface="Open Sans"/>
                </a:rPr>
                <a:t>оказание образовательных услуг персоналу компаний ДКС и операторам БВС с привлечением партнеров в Югре</a:t>
              </a:r>
              <a:endParaRPr sz="1600">
                <a:solidFill>
                  <a:srgbClr val="203A5B"/>
                </a:solidFill>
                <a:latin typeface="Open Sans"/>
                <a:ea typeface="Open Sans"/>
                <a:cs typeface="Open Sans"/>
              </a:endParaRPr>
            </a:p>
          </p:txBody>
        </p:sp>
      </p:grpSp>
      <p:sp>
        <p:nvSpPr>
          <p:cNvPr hidden="false" id="167" name="Shape 167"/>
          <p:cNvSpPr txBox="true"/>
          <p:nvPr isPhoto="false"/>
        </p:nvSpPr>
        <p:spPr>
          <a:xfrm flipH="false" flipV="false" rot="0">
            <a:off x="945405" y="6134298"/>
            <a:ext cx="9974618" cy="27699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1200">
                <a:solidFill>
                  <a:srgbClr val="203A5B"/>
                </a:solidFill>
                <a:latin typeface="Open Sans"/>
                <a:ea typeface="Open Sans"/>
                <a:cs typeface="Open Sans"/>
              </a:rPr>
              <a:t>*</a:t>
            </a:r>
            <a:r>
              <a:rPr b="true" sz="1200">
                <a:solidFill>
                  <a:srgbClr val="203A5B"/>
                </a:solidFill>
                <a:latin typeface="Open Sans"/>
                <a:ea typeface="Open Sans"/>
                <a:cs typeface="Open Sans"/>
              </a:rPr>
              <a:t>ДКС</a:t>
            </a:r>
            <a:r>
              <a:rPr sz="1200">
                <a:solidFill>
                  <a:srgbClr val="203A5B"/>
                </a:solidFill>
                <a:latin typeface="Open Sans"/>
                <a:ea typeface="Open Sans"/>
                <a:cs typeface="Open Sans"/>
              </a:rPr>
              <a:t> – услуга «Дрон как сервис»     *</a:t>
            </a:r>
            <a:r>
              <a:rPr b="true" sz="1200">
                <a:solidFill>
                  <a:srgbClr val="203A5B"/>
                </a:solidFill>
                <a:latin typeface="Open Sans"/>
                <a:ea typeface="Open Sans"/>
                <a:cs typeface="Open Sans"/>
              </a:rPr>
              <a:t>БВС</a:t>
            </a:r>
            <a:r>
              <a:rPr sz="1200">
                <a:solidFill>
                  <a:srgbClr val="203A5B"/>
                </a:solidFill>
                <a:latin typeface="Open Sans"/>
                <a:ea typeface="Open Sans"/>
                <a:cs typeface="Open Sans"/>
              </a:rPr>
              <a:t> – беспилотные воздушные суда     *</a:t>
            </a:r>
            <a:r>
              <a:rPr b="true" sz="1200">
                <a:solidFill>
                  <a:srgbClr val="203A5B"/>
                </a:solidFill>
                <a:latin typeface="Open Sans"/>
                <a:ea typeface="Open Sans"/>
                <a:cs typeface="Open Sans"/>
              </a:rPr>
              <a:t>БАС</a:t>
            </a:r>
            <a:r>
              <a:rPr sz="1200">
                <a:solidFill>
                  <a:srgbClr val="203A5B"/>
                </a:solidFill>
                <a:latin typeface="Open Sans"/>
                <a:ea typeface="Open Sans"/>
                <a:cs typeface="Open Sans"/>
              </a:rPr>
              <a:t> – беспилотные авиационные системы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hidden="false" id="168" name="Shape 168"/>
          <p:cNvGrpSpPr/>
          <p:nvPr isPhoto="false"/>
        </p:nvGrpSpPr>
        <p:grpSpPr>
          <a:xfrm flipH="false" flipV="false" rot="0">
            <a:off x="515938" y="1083234"/>
            <a:ext cx="10604007" cy="1646720"/>
            <a:chOff x="0" y="0"/>
            <a:chExt cx="10604007" cy="1646720"/>
          </a:xfrm>
        </p:grpSpPr>
        <p:sp>
          <p:nvSpPr>
            <p:cNvPr hidden="false" id="169" name="Shape 169"/>
            <p:cNvSpPr txBox="false"/>
            <p:nvPr isPhoto="false"/>
          </p:nvSpPr>
          <p:spPr>
            <a:xfrm flipH="false" flipV="false" rot="0">
              <a:off x="0" y="0"/>
              <a:ext cx="10604007" cy="1646720"/>
            </a:xfrm>
            <a:prstGeom prst="roundRect">
              <a:avLst>
                <a:gd fmla="val 5247" name="adj"/>
              </a:avLst>
            </a:prstGeom>
            <a:solidFill>
              <a:srgbClr val="00B050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 u="sng">
                <a:solidFill>
                  <a:srgbClr val="0297E5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70" name="Shape 170"/>
            <p:cNvSpPr txBox="true"/>
            <p:nvPr isPhoto="false"/>
          </p:nvSpPr>
          <p:spPr>
            <a:xfrm flipH="false" flipV="false" rot="0">
              <a:off x="907391" y="388646"/>
              <a:ext cx="3430612" cy="923330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p>
              <a:pPr algn="l" indent="0" marL="0"/>
              <a:r>
                <a:rPr b="true" sz="18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СОЗДАНИЕ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algn="l" indent="0" marL="0"/>
              <a:r>
                <a:rPr b="true" sz="18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КОМПАНИИ – ОПЕРАТОРА ИНФРАСТРУКТУРЫ БАС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71" name="Shape 171"/>
            <p:cNvSpPr txBox="false"/>
            <p:nvPr isPhoto="false"/>
          </p:nvSpPr>
          <p:spPr>
            <a:xfrm flipH="true" flipV="false" rot="10800000">
              <a:off x="3999516" y="351698"/>
              <a:ext cx="813832" cy="954108"/>
            </a:xfrm>
            <a:prstGeom prst="chevron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72" name="Shape 172"/>
            <p:cNvSpPr txBox="true"/>
            <p:nvPr isPhoto="false"/>
          </p:nvSpPr>
          <p:spPr>
            <a:xfrm flipH="false" flipV="false" rot="0">
              <a:off x="4853949" y="284751"/>
              <a:ext cx="5585058" cy="1077218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p>
              <a:pPr algn="l" indent="0" marL="0"/>
              <a:r>
                <a:rPr sz="16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позволит отработать бизнес – модель предприятия, опирающегося при реализации инфраструктурного проекта на федеральные и местные ресурсы с учетом специфики региональной экономики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hidden="false" id="174" name="Picture 174"/>
            <p:cNvPicPr preferRelativeResize="true"/>
            <p:nvPr isPhoto="false"/>
          </p:nvPicPr>
          <p:blipFill>
            <a:blip r:embed="rId1"/>
            <a:stretch/>
          </p:blipFill>
          <p:spPr>
            <a:xfrm flipH="false" flipV="false" rot="0">
              <a:off x="205306" y="499764"/>
              <a:ext cx="565793" cy="710549"/>
            </a:xfrm>
            <a:prstGeom prst="rect">
              <a:avLst/>
            </a:prstGeom>
          </p:spPr>
        </p:pic>
      </p:grpSp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75" name="GroupShape 17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76" name="Shape 176"/>
          <p:cNvSpPr txBox="false"/>
          <p:nvPr isPhoto="false"/>
        </p:nvSpPr>
        <p:spPr>
          <a:xfrm flipH="true" flipV="false" rot="0">
            <a:off x="-9" y="-39834"/>
            <a:ext cx="12213227" cy="988174"/>
          </a:xfrm>
          <a:prstGeom prst="rect">
            <a:avLst/>
          </a:prstGeom>
          <a:solidFill>
            <a:srgbClr val="323A4F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77" name="Shape 177"/>
          <p:cNvSpPr txBox="true"/>
          <p:nvPr isPhoto="false"/>
        </p:nvSpPr>
        <p:spPr>
          <a:xfrm flipH="false" flipV="false" rot="0">
            <a:off x="387445" y="265716"/>
            <a:ext cx="9429217" cy="40011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Intro Bold"/>
                <a:ea typeface="Intro Bold"/>
                <a:cs typeface="Intro Bold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000">
                <a:solidFill>
                  <a:schemeClr val="bg1"/>
                </a:solidFill>
              </a:rPr>
              <a:t>ТЕХНИЧЕСКИЙ КОНТУР ПРОЕКТА СОЗДАНИЯ ИНФРАСТРУКТУРЫ БАС</a:t>
            </a:r>
          </a:p>
        </p:txBody>
      </p:sp>
      <p:grpSp>
        <p:nvGrpSpPr>
          <p:cNvPr hidden="false" id="178" name="Shape 178"/>
          <p:cNvGrpSpPr/>
          <p:nvPr isPhoto="false"/>
        </p:nvGrpSpPr>
        <p:grpSpPr>
          <a:xfrm flipH="false" flipV="false" rot="0">
            <a:off x="360107" y="785721"/>
            <a:ext cx="6821345" cy="5660778"/>
            <a:chOff x="0" y="0"/>
            <a:chExt cx="6821345" cy="5660778"/>
          </a:xfrm>
        </p:grpSpPr>
        <p:sp>
          <p:nvSpPr>
            <p:cNvPr hidden="false" id="179" name="Shape 179"/>
            <p:cNvSpPr txBox="false"/>
            <p:nvPr isPhoto="false"/>
          </p:nvSpPr>
          <p:spPr>
            <a:xfrm flipH="false" flipV="false" rot="0">
              <a:off x="118132" y="0"/>
              <a:ext cx="6561185" cy="1833237"/>
            </a:xfrm>
            <a:prstGeom prst="roundRect">
              <a:avLst>
                <a:gd fmla="val 5247" name="adj"/>
              </a:avLst>
            </a:prstGeom>
            <a:solidFill>
              <a:schemeClr val="bg1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rgbClr val="0297E5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hidden="false" id="180" name="Shape 180"/>
            <p:cNvGrpSpPr/>
            <p:nvPr isPhoto="false"/>
          </p:nvGrpSpPr>
          <p:grpSpPr>
            <a:xfrm flipH="false" flipV="false" rot="0">
              <a:off x="0" y="102085"/>
              <a:ext cx="1292916" cy="539240"/>
              <a:chOff x="0" y="0"/>
              <a:chExt cx="1292916" cy="539240"/>
            </a:xfrm>
          </p:grpSpPr>
          <p:sp>
            <p:nvSpPr>
              <p:cNvPr hidden="false" id="181" name="Shape 181"/>
              <p:cNvSpPr txBox="false"/>
              <p:nvPr isPhoto="false"/>
            </p:nvSpPr>
            <p:spPr>
              <a:xfrm flipH="false" flipV="false" rot="0">
                <a:off x="0" y="0"/>
                <a:ext cx="1292916" cy="539240"/>
              </a:xfrm>
              <a:prstGeom prst="roundRect">
                <a:avLst>
                  <a:gd fmla="val 18291" name="adj"/>
                </a:avLst>
              </a:prstGeom>
              <a:solidFill>
                <a:srgbClr val="0297E5"/>
              </a:solidFill>
              <a:ln>
                <a:noFill/>
              </a:ln>
            </p:spPr>
            <p:txBody>
              <a:bodyPr anchor="ctr" bIns="45720" lIns="91440" rIns="91440" tIns="45720"/>
              <a:p>
                <a:pPr algn="ctr" indent="0" marL="0"/>
                <a:endParaRPr sz="1800">
                  <a:solidFill>
                    <a:srgbClr val="0297E5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hidden="false" id="182" name="Shape 182"/>
              <p:cNvSpPr txBox="false"/>
              <p:nvPr isPhoto="false"/>
            </p:nvSpPr>
            <p:spPr>
              <a:xfrm flipH="false" flipV="false" rot="0">
                <a:off x="48560" y="115731"/>
                <a:ext cx="1200969" cy="276998"/>
              </a:xfrm>
              <a:prstGeom prst="rect">
                <a:avLst/>
              </a:prstGeom>
              <a:noFill/>
            </p:spPr>
            <p:txBody>
              <a:bodyPr bIns="45720" lIns="91440" rIns="91440" tIns="45720" wrap="none">
                <a:spAutoFit/>
              </a:bodyPr>
              <a:p>
                <a:pPr algn="l" indent="0" marL="0"/>
                <a:r>
                  <a:rPr b="true" sz="1200">
                    <a:solidFill>
                      <a:schemeClr val="bg1"/>
                    </a:solidFill>
                    <a:latin typeface="Open Sans"/>
                    <a:ea typeface="Open Sans"/>
                    <a:cs typeface="Open Sans"/>
                  </a:rPr>
                  <a:t>Дронопорты</a:t>
                </a:r>
                <a:endPara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hidden="false" id="183" name="Shape 183"/>
            <p:cNvGrpSpPr/>
            <p:nvPr isPhoto="false"/>
          </p:nvGrpSpPr>
          <p:grpSpPr>
            <a:xfrm flipH="false" flipV="false" rot="0">
              <a:off x="1377721" y="104152"/>
              <a:ext cx="1292916" cy="539239"/>
              <a:chOff x="0" y="0"/>
              <a:chExt cx="1292916" cy="539239"/>
            </a:xfrm>
          </p:grpSpPr>
          <p:sp>
            <p:nvSpPr>
              <p:cNvPr hidden="false" id="184" name="Shape 184"/>
              <p:cNvSpPr txBox="false"/>
              <p:nvPr isPhoto="false"/>
            </p:nvSpPr>
            <p:spPr>
              <a:xfrm flipH="false" flipV="false" rot="0">
                <a:off x="0" y="0"/>
                <a:ext cx="1292916" cy="539239"/>
              </a:xfrm>
              <a:prstGeom prst="roundRect">
                <a:avLst>
                  <a:gd fmla="val 18291" name="adj"/>
                </a:avLst>
              </a:prstGeom>
              <a:solidFill>
                <a:srgbClr val="0297E5"/>
              </a:solidFill>
              <a:ln>
                <a:noFill/>
              </a:ln>
            </p:spPr>
            <p:txBody>
              <a:bodyPr anchor="ctr" bIns="45720" lIns="91440" rIns="91440" tIns="45720"/>
              <a:p>
                <a:pPr algn="ctr" indent="0" marL="0"/>
                <a:endParaRPr sz="1800">
                  <a:solidFill>
                    <a:srgbClr val="0297E5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hidden="false" id="185" name="Shape 185"/>
              <p:cNvSpPr txBox="false"/>
              <p:nvPr isPhoto="false"/>
            </p:nvSpPr>
            <p:spPr>
              <a:xfrm flipH="false" flipV="false" rot="0">
                <a:off x="0" y="39621"/>
                <a:ext cx="1262666" cy="452880"/>
              </a:xfrm>
              <a:prstGeom prst="rect">
                <a:avLst/>
              </a:prstGeom>
              <a:noFill/>
            </p:spPr>
            <p:txBody>
              <a:bodyPr bIns="45720" lIns="91440" rIns="91440" tIns="45720" wrap="square">
                <a:spAutoFit/>
              </a:bodyPr>
              <a:p>
                <a:pPr algn="ctr" indent="0" marL="0">
                  <a:lnSpc>
                    <a:spcPts val="1400"/>
                  </a:lnSpc>
                </a:pPr>
                <a:r>
                  <a:rPr b="true" sz="1200">
                    <a:solidFill>
                      <a:schemeClr val="bg1"/>
                    </a:solidFill>
                    <a:latin typeface="Open Sans"/>
                    <a:ea typeface="Open Sans"/>
                    <a:cs typeface="Open Sans"/>
                  </a:rPr>
                  <a:t>Мобильные дронопорты</a:t>
                </a:r>
                <a:endPara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hidden="false" id="186" name="Shape 186"/>
            <p:cNvSpPr txBox="false"/>
            <p:nvPr isPhoto="false"/>
          </p:nvSpPr>
          <p:spPr>
            <a:xfrm flipH="false" flipV="false" rot="0">
              <a:off x="2779340" y="102084"/>
              <a:ext cx="1292916" cy="539240"/>
            </a:xfrm>
            <a:prstGeom prst="roundRect">
              <a:avLst>
                <a:gd fmla="val 18291" name="adj"/>
              </a:avLst>
            </a:prstGeom>
            <a:solidFill>
              <a:srgbClr val="0297E5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rgbClr val="0297E5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87" name="Shape 187"/>
            <p:cNvSpPr txBox="false"/>
            <p:nvPr isPhoto="false"/>
          </p:nvSpPr>
          <p:spPr>
            <a:xfrm flipH="false" flipV="false" rot="0">
              <a:off x="4150705" y="104152"/>
              <a:ext cx="1292916" cy="539239"/>
            </a:xfrm>
            <a:prstGeom prst="roundRect">
              <a:avLst>
                <a:gd fmla="val 18291" name="adj"/>
              </a:avLst>
            </a:prstGeom>
            <a:solidFill>
              <a:srgbClr val="0297E5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rgbClr val="0297E5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88" name="Shape 188"/>
            <p:cNvSpPr txBox="false"/>
            <p:nvPr isPhoto="false"/>
          </p:nvSpPr>
          <p:spPr>
            <a:xfrm flipH="false" flipV="false" rot="0">
              <a:off x="5528428" y="100594"/>
              <a:ext cx="1292917" cy="539240"/>
            </a:xfrm>
            <a:prstGeom prst="roundRect">
              <a:avLst>
                <a:gd fmla="val 18291" name="adj"/>
              </a:avLst>
            </a:prstGeom>
            <a:solidFill>
              <a:srgbClr val="0297E5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rgbClr val="0297E5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89" name="Shape 189"/>
            <p:cNvSpPr txBox="false"/>
            <p:nvPr isPhoto="false"/>
          </p:nvSpPr>
          <p:spPr>
            <a:xfrm flipH="false" flipV="false" rot="0">
              <a:off x="2788494" y="155516"/>
              <a:ext cx="1262665" cy="452880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p>
              <a:pPr algn="ctr" indent="0" marL="0">
                <a:lnSpc>
                  <a:spcPts val="1400"/>
                </a:lnSpc>
              </a:pPr>
              <a:r>
                <a:rPr b="true" sz="12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Посадочные площадки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90" name="Shape 190"/>
            <p:cNvSpPr txBox="false"/>
            <p:nvPr isPhoto="false"/>
          </p:nvSpPr>
          <p:spPr>
            <a:xfrm flipH="false" flipV="false" rot="0">
              <a:off x="3958808" y="172933"/>
              <a:ext cx="1671124" cy="451405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p>
              <a:pPr algn="ctr" indent="0" marL="0">
                <a:lnSpc>
                  <a:spcPts val="1400"/>
                </a:lnSpc>
              </a:pPr>
              <a:r>
                <a:rPr b="true" sz="105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Мобильные узлы управления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91" name="Shape 191"/>
            <p:cNvSpPr txBox="false"/>
            <p:nvPr isPhoto="false"/>
          </p:nvSpPr>
          <p:spPr>
            <a:xfrm flipH="false" flipV="false" rot="0">
              <a:off x="5558678" y="143773"/>
              <a:ext cx="1262665" cy="451405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p>
              <a:pPr algn="ctr" indent="0" marL="0">
                <a:lnSpc>
                  <a:spcPts val="1400"/>
                </a:lnSpc>
              </a:pPr>
              <a:r>
                <a:rPr b="true" sz="105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Дронопорты- ретрансляторы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92" name="Shape 192"/>
            <p:cNvSpPr txBox="false"/>
            <p:nvPr isPhoto="false"/>
          </p:nvSpPr>
          <p:spPr>
            <a:xfrm flipH="false" flipV="false" rot="0">
              <a:off x="118132" y="2167031"/>
              <a:ext cx="6561185" cy="871789"/>
            </a:xfrm>
            <a:prstGeom prst="roundRect">
              <a:avLst>
                <a:gd fmla="val 5247" name="adj"/>
              </a:avLst>
            </a:prstGeom>
            <a:solidFill>
              <a:srgbClr val="0297E5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rgbClr val="0297E5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93" name="Shape 193"/>
            <p:cNvSpPr txBox="false"/>
            <p:nvPr isPhoto="false"/>
          </p:nvSpPr>
          <p:spPr>
            <a:xfrm flipH="false" flipV="false" rot="0">
              <a:off x="135883" y="2257446"/>
              <a:ext cx="6543434" cy="738664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p>
              <a:pPr algn="ctr" indent="0" marL="0"/>
              <a:r>
                <a:rPr b="true" sz="14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Узлы связи РТРС и сотовых операторов с антенно-мачтовыми сооружениями и комплектами оборудования связи Оператора инфраструктуры БАС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94" name="Shape 194"/>
            <p:cNvSpPr txBox="false"/>
            <p:nvPr isPhoto="false"/>
          </p:nvSpPr>
          <p:spPr>
            <a:xfrm flipH="false" flipV="false" rot="0">
              <a:off x="119002" y="3450848"/>
              <a:ext cx="6561185" cy="652419"/>
            </a:xfrm>
            <a:prstGeom prst="roundRect">
              <a:avLst>
                <a:gd fmla="val 5247" name="adj"/>
              </a:avLst>
            </a:prstGeom>
            <a:solidFill>
              <a:schemeClr val="bg1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rgbClr val="0297E5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95" name="Shape 195"/>
            <p:cNvSpPr txBox="false"/>
            <p:nvPr isPhoto="false"/>
          </p:nvSpPr>
          <p:spPr>
            <a:xfrm flipH="false" flipV="false" rot="0">
              <a:off x="172511" y="3587503"/>
              <a:ext cx="6404378" cy="307776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p>
              <a:pPr algn="ctr" indent="0" marL="0"/>
              <a:r>
                <a:rPr b="true" sz="1400">
                  <a:solidFill>
                    <a:srgbClr val="203A5B"/>
                  </a:solidFill>
                  <a:latin typeface="Open Sans"/>
                  <a:ea typeface="Open Sans"/>
                  <a:cs typeface="Open Sans"/>
                </a:rPr>
                <a:t>Цифровые каналы связи операторов в Югре (Ростелеком и др.)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96" name="Shape 196"/>
            <p:cNvSpPr txBox="false"/>
            <p:nvPr isPhoto="false"/>
          </p:nvSpPr>
          <p:spPr>
            <a:xfrm flipH="false" flipV="false" rot="0">
              <a:off x="113220" y="4420484"/>
              <a:ext cx="6561185" cy="1240294"/>
            </a:xfrm>
            <a:prstGeom prst="roundRect">
              <a:avLst>
                <a:gd fmla="val 5247" name="adj"/>
              </a:avLst>
            </a:prstGeom>
            <a:solidFill>
              <a:srgbClr val="0297E5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rgbClr val="0297E5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97" name="Shape 197"/>
            <p:cNvSpPr txBox="false"/>
            <p:nvPr isPhoto="false"/>
          </p:nvSpPr>
          <p:spPr>
            <a:xfrm flipH="false" flipV="false" rot="0">
              <a:off x="1238770" y="4558624"/>
              <a:ext cx="4271860" cy="954106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p>
              <a:pPr algn="ctr" indent="0" marL="0"/>
              <a:r>
                <a:rPr b="true" sz="28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РЕГИОНАЛЬНЫЙ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algn="ctr" indent="0" marL="0"/>
              <a:r>
                <a:rPr b="true" sz="28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ЦОД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hidden="false" id="198" name="Shape 198"/>
          <p:cNvGrpSpPr/>
          <p:nvPr isPhoto="false"/>
        </p:nvGrpSpPr>
        <p:grpSpPr>
          <a:xfrm flipH="false" flipV="false" rot="0">
            <a:off x="9350372" y="789913"/>
            <a:ext cx="2603267" cy="898209"/>
            <a:chOff x="0" y="0"/>
            <a:chExt cx="2603267" cy="898209"/>
          </a:xfrm>
        </p:grpSpPr>
        <p:sp>
          <p:nvSpPr>
            <p:cNvPr hidden="false" id="199" name="Shape 199"/>
            <p:cNvSpPr txBox="false"/>
            <p:nvPr isPhoto="false"/>
          </p:nvSpPr>
          <p:spPr>
            <a:xfrm flipH="false" flipV="false" rot="0">
              <a:off x="0" y="0"/>
              <a:ext cx="2565004" cy="898209"/>
            </a:xfrm>
            <a:prstGeom prst="roundRect">
              <a:avLst>
                <a:gd fmla="val 5247" name="adj"/>
              </a:avLst>
            </a:prstGeom>
            <a:solidFill>
              <a:schemeClr val="bg1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 u="sng">
                <a:solidFill>
                  <a:srgbClr val="0297E5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200" name="Shape 200"/>
            <p:cNvSpPr txBox="false"/>
            <p:nvPr isPhoto="false"/>
          </p:nvSpPr>
          <p:spPr>
            <a:xfrm flipH="false" flipV="false" rot="0">
              <a:off x="5432" y="52416"/>
              <a:ext cx="2597835" cy="830997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p>
              <a:pPr algn="l" indent="0" marL="0"/>
              <a:r>
                <a:rPr b="true" sz="1200">
                  <a:solidFill>
                    <a:srgbClr val="00B050"/>
                  </a:solidFill>
                  <a:latin typeface="Open Sans"/>
                  <a:ea typeface="Open Sans"/>
                  <a:cs typeface="Open Sans"/>
                </a:rPr>
                <a:t>БЕЗОПАСНОСТЬ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algn="l" indent="0" marL="0"/>
              <a:r>
                <a:rPr b="true" sz="1200">
                  <a:solidFill>
                    <a:srgbClr val="203A5B"/>
                  </a:solidFill>
                  <a:latin typeface="Open Sans"/>
                  <a:ea typeface="Open Sans"/>
                  <a:cs typeface="Open Sans"/>
                </a:rPr>
                <a:t>МО, ОРВД, МЧС, специализированные системы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hidden="false" id="201" name="Shape 201"/>
          <p:cNvGrpSpPr/>
          <p:nvPr isPhoto="false"/>
        </p:nvGrpSpPr>
        <p:grpSpPr>
          <a:xfrm flipH="false" flipV="false" rot="0">
            <a:off x="9388634" y="3616110"/>
            <a:ext cx="2670800" cy="1272878"/>
            <a:chOff x="0" y="0"/>
            <a:chExt cx="2670800" cy="1272878"/>
          </a:xfrm>
        </p:grpSpPr>
        <p:sp>
          <p:nvSpPr>
            <p:cNvPr hidden="false" id="202" name="Shape 202"/>
            <p:cNvSpPr txBox="false"/>
            <p:nvPr isPhoto="false"/>
          </p:nvSpPr>
          <p:spPr>
            <a:xfrm flipH="false" flipV="false" rot="0">
              <a:off x="0" y="0"/>
              <a:ext cx="2565005" cy="1272878"/>
            </a:xfrm>
            <a:prstGeom prst="roundRect">
              <a:avLst>
                <a:gd fmla="val 5247" name="adj"/>
              </a:avLst>
            </a:prstGeom>
            <a:solidFill>
              <a:schemeClr val="bg1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 u="sng">
                <a:solidFill>
                  <a:srgbClr val="0297E5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203" name="Shape 203"/>
            <p:cNvSpPr txBox="false"/>
            <p:nvPr isPhoto="false"/>
          </p:nvSpPr>
          <p:spPr>
            <a:xfrm flipH="false" flipV="false" rot="0">
              <a:off x="43122" y="84265"/>
              <a:ext cx="2627679" cy="307776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p>
              <a:pPr algn="l" indent="0" marL="0"/>
              <a:r>
                <a:rPr b="true" sz="1400">
                  <a:solidFill>
                    <a:srgbClr val="00B050"/>
                  </a:solidFill>
                  <a:latin typeface="Open Sans"/>
                  <a:ea typeface="Open Sans"/>
                  <a:cs typeface="Open Sans"/>
                </a:rPr>
                <a:t>МАРКЕТПЛЕЙС для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204" name="Shape 204"/>
            <p:cNvSpPr txBox="false"/>
            <p:nvPr isPhoto="false"/>
          </p:nvSpPr>
          <p:spPr>
            <a:xfrm flipH="false" flipV="false" rot="0">
              <a:off x="64048" y="381042"/>
              <a:ext cx="1959064" cy="646331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lstStyle>
              <a:defPPr/>
              <a:lvl1pPr algn="l" indent="0" lvl="0" marL="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0" lvl="1" marL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0" lvl="2" marL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0" lvl="3" marL="13716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0" lvl="4" marL="18288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0" lvl="5" marL="22860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0" lvl="6" marL="2743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0" lvl="7" marL="3200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0" lvl="8" marL="36576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71450" marL="171450">
                <a:buChar char="-"/>
              </a:pPr>
              <a:r>
                <a:rPr b="true" sz="1200">
                  <a:solidFill>
                    <a:srgbClr val="203A5B"/>
                  </a:solidFill>
                  <a:latin typeface="Open Sans"/>
                  <a:ea typeface="Open Sans"/>
                  <a:cs typeface="Open Sans"/>
                </a:rPr>
                <a:t>Частных клиентов</a:t>
              </a:r>
            </a:p>
            <a:p>
              <a:pPr indent="-171450" marL="171450">
                <a:buChar char="-"/>
              </a:pPr>
              <a:r>
                <a:rPr b="true" sz="1200">
                  <a:solidFill>
                    <a:srgbClr val="203A5B"/>
                  </a:solidFill>
                  <a:latin typeface="Open Sans"/>
                  <a:ea typeface="Open Sans"/>
                  <a:cs typeface="Open Sans"/>
                </a:rPr>
                <a:t>Субъектов МСП</a:t>
              </a:r>
            </a:p>
            <a:p>
              <a:pPr indent="-171450" marL="171450">
                <a:buChar char="-"/>
              </a:pPr>
              <a:r>
                <a:rPr b="true" sz="1200">
                  <a:solidFill>
                    <a:srgbClr val="203A5B"/>
                  </a:solidFill>
                  <a:latin typeface="Open Sans"/>
                  <a:ea typeface="Open Sans"/>
                  <a:cs typeface="Open Sans"/>
                </a:rPr>
                <a:t>Операторов ДКС</a:t>
              </a:r>
            </a:p>
          </p:txBody>
        </p:sp>
      </p:grpSp>
      <p:grpSp>
        <p:nvGrpSpPr>
          <p:cNvPr hidden="false" id="205" name="Shape 205"/>
          <p:cNvGrpSpPr/>
          <p:nvPr isPhoto="false"/>
        </p:nvGrpSpPr>
        <p:grpSpPr>
          <a:xfrm flipH="false" flipV="false" rot="0">
            <a:off x="9388634" y="5173620"/>
            <a:ext cx="2611612" cy="1272878"/>
            <a:chOff x="0" y="0"/>
            <a:chExt cx="2611612" cy="1272878"/>
          </a:xfrm>
        </p:grpSpPr>
        <p:sp>
          <p:nvSpPr>
            <p:cNvPr hidden="false" id="206" name="Shape 206"/>
            <p:cNvSpPr txBox="false"/>
            <p:nvPr isPhoto="false"/>
          </p:nvSpPr>
          <p:spPr>
            <a:xfrm flipH="false" flipV="false" rot="0">
              <a:off x="0" y="0"/>
              <a:ext cx="2565005" cy="1272878"/>
            </a:xfrm>
            <a:prstGeom prst="roundRect">
              <a:avLst>
                <a:gd fmla="val 5247" name="adj"/>
              </a:avLst>
            </a:prstGeom>
            <a:solidFill>
              <a:schemeClr val="bg1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 u="sng">
                <a:solidFill>
                  <a:srgbClr val="0297E5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207" name="Shape 207"/>
            <p:cNvSpPr txBox="false"/>
            <p:nvPr isPhoto="false"/>
          </p:nvSpPr>
          <p:spPr>
            <a:xfrm flipH="false" flipV="false" rot="0">
              <a:off x="0" y="21995"/>
              <a:ext cx="2611612" cy="276998"/>
            </a:xfrm>
            <a:prstGeom prst="rect">
              <a:avLst/>
            </a:prstGeom>
            <a:noFill/>
          </p:spPr>
          <p:txBody>
            <a:bodyPr bIns="45720" lIns="91440" rIns="91440" tIns="45720" wrap="none">
              <a:spAutoFit/>
            </a:bodyPr>
            <a:p>
              <a:pPr algn="l" indent="0" marL="0"/>
              <a:r>
                <a:rPr b="true" sz="1200">
                  <a:solidFill>
                    <a:srgbClr val="00B050"/>
                  </a:solidFill>
                  <a:latin typeface="Open Sans"/>
                  <a:ea typeface="Open Sans"/>
                  <a:cs typeface="Open Sans"/>
                </a:rPr>
                <a:t>ВЗАИМОДЕЙСТВИЕ С ГК ОРВД </a:t>
              </a:r>
              <a:endParaRPr sz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208" name="Shape 208"/>
            <p:cNvSpPr txBox="false"/>
            <p:nvPr isPhoto="false"/>
          </p:nvSpPr>
          <p:spPr>
            <a:xfrm flipH="false" flipV="false" rot="0">
              <a:off x="125614" y="298994"/>
              <a:ext cx="2462693" cy="830996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lstStyle>
              <a:defPPr/>
              <a:lvl1pPr algn="l" indent="0" lvl="0" marL="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0" lvl="1" marL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0" lvl="2" marL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0" lvl="3" marL="13716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0" lvl="4" marL="18288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0" lvl="5" marL="22860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0" lvl="6" marL="2743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0" lvl="7" marL="3200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0" lvl="8" marL="36576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71450" marL="171450">
                <a:buChar char="-"/>
              </a:pPr>
              <a:r>
                <a:rPr b="true" sz="1200">
                  <a:solidFill>
                    <a:srgbClr val="203A5B"/>
                  </a:solidFill>
                  <a:latin typeface="Open Sans"/>
                  <a:ea typeface="Open Sans"/>
                  <a:cs typeface="Open Sans"/>
                </a:rPr>
                <a:t>Каналы С2</a:t>
              </a:r>
            </a:p>
            <a:p>
              <a:pPr>
                <a:buChar char="-"/>
              </a:pPr>
              <a:r>
                <a:rPr b="true" sz="1200">
                  <a:solidFill>
                    <a:srgbClr val="203A5B"/>
                  </a:solidFill>
                  <a:latin typeface="Open Sans"/>
                  <a:ea typeface="Open Sans"/>
                  <a:cs typeface="Open Sans"/>
                </a:rPr>
                <a:t>   Заявки на полеты</a:t>
              </a:r>
            </a:p>
            <a:p>
              <a:pPr>
                <a:buChar char="-"/>
              </a:pPr>
              <a:r>
                <a:rPr b="true" sz="1200">
                  <a:solidFill>
                    <a:srgbClr val="203A5B"/>
                  </a:solidFill>
                  <a:latin typeface="Open Sans"/>
                  <a:ea typeface="Open Sans"/>
                  <a:cs typeface="Open Sans"/>
                </a:rPr>
                <a:t>   Предоставление данных в реальном времени</a:t>
              </a:r>
            </a:p>
          </p:txBody>
        </p:sp>
      </p:grpSp>
      <p:grpSp>
        <p:nvGrpSpPr>
          <p:cNvPr hidden="false" id="209" name="Shape 209"/>
          <p:cNvGrpSpPr/>
          <p:nvPr isPhoto="false"/>
        </p:nvGrpSpPr>
        <p:grpSpPr>
          <a:xfrm flipH="false" flipV="false" rot="0">
            <a:off x="9350372" y="2088720"/>
            <a:ext cx="2634602" cy="1366149"/>
            <a:chOff x="0" y="0"/>
            <a:chExt cx="2634602" cy="1366149"/>
          </a:xfrm>
        </p:grpSpPr>
        <p:sp>
          <p:nvSpPr>
            <p:cNvPr hidden="false" id="210" name="Shape 210"/>
            <p:cNvSpPr txBox="false"/>
            <p:nvPr isPhoto="false"/>
          </p:nvSpPr>
          <p:spPr>
            <a:xfrm flipH="false" flipV="false" rot="0">
              <a:off x="0" y="0"/>
              <a:ext cx="2565004" cy="1272879"/>
            </a:xfrm>
            <a:prstGeom prst="roundRect">
              <a:avLst>
                <a:gd fmla="val 5247" name="adj"/>
              </a:avLst>
            </a:prstGeom>
            <a:solidFill>
              <a:schemeClr val="bg1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 u="sng">
                <a:solidFill>
                  <a:srgbClr val="0297E5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211" name="Shape 211"/>
            <p:cNvSpPr txBox="false"/>
            <p:nvPr isPhoto="false"/>
          </p:nvSpPr>
          <p:spPr>
            <a:xfrm flipH="false" flipV="false" rot="0">
              <a:off x="6924" y="350486"/>
              <a:ext cx="2627679" cy="1015663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lstStyle>
              <a:defPPr/>
              <a:lvl1pPr algn="l" indent="0" lvl="0" marL="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0" lvl="1" marL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0" lvl="2" marL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0" lvl="3" marL="13716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0" lvl="4" marL="18288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0" lvl="5" marL="22860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0" lvl="6" marL="2743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0" lvl="7" marL="3200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0" lvl="8" marL="36576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71450" marL="171450">
                <a:buChar char="-"/>
              </a:pPr>
              <a:r>
                <a:rPr b="true" sz="1200">
                  <a:solidFill>
                    <a:srgbClr val="203A5B"/>
                  </a:solidFill>
                  <a:latin typeface="Open Sans"/>
                  <a:ea typeface="Open Sans"/>
                  <a:cs typeface="Open Sans"/>
                </a:rPr>
                <a:t>Департаменты и агентства Правительства Югры</a:t>
              </a:r>
            </a:p>
            <a:p>
              <a:pPr indent="-171450" marL="171450">
                <a:buChar char="-"/>
              </a:pPr>
              <a:r>
                <a:rPr b="true" sz="1200">
                  <a:solidFill>
                    <a:srgbClr val="203A5B"/>
                  </a:solidFill>
                  <a:latin typeface="Open Sans"/>
                  <a:ea typeface="Open Sans"/>
                  <a:cs typeface="Open Sans"/>
                </a:rPr>
                <a:t>Компании и корпорации</a:t>
              </a:r>
            </a:p>
            <a:p>
              <a:pPr indent="-171450" marL="171450">
                <a:buChar char="-"/>
              </a:pPr>
              <a:r>
                <a:rPr b="true" sz="1200">
                  <a:solidFill>
                    <a:srgbClr val="203A5B"/>
                  </a:solidFill>
                  <a:latin typeface="Open Sans"/>
                  <a:ea typeface="Open Sans"/>
                  <a:cs typeface="Open Sans"/>
                </a:rPr>
                <a:t>Операторы ДКС</a:t>
              </a:r>
            </a:p>
            <a:p>
              <a:endParaRPr b="true" sz="1200">
                <a:solidFill>
                  <a:srgbClr val="00B050"/>
                </a:solidFill>
                <a:latin typeface="Open Sans"/>
                <a:ea typeface="Open Sans"/>
                <a:cs typeface="Open Sans"/>
              </a:endParaRPr>
            </a:p>
          </p:txBody>
        </p:sp>
        <p:sp>
          <p:nvSpPr>
            <p:cNvPr hidden="false" id="212" name="Shape 212"/>
            <p:cNvSpPr txBox="false"/>
            <p:nvPr isPhoto="false"/>
          </p:nvSpPr>
          <p:spPr>
            <a:xfrm flipH="false" flipV="false" rot="0">
              <a:off x="35211" y="78326"/>
              <a:ext cx="1332416" cy="307776"/>
            </a:xfrm>
            <a:prstGeom prst="rect">
              <a:avLst/>
            </a:prstGeom>
            <a:noFill/>
          </p:spPr>
          <p:txBody>
            <a:bodyPr bIns="45720" lIns="91440" rIns="91440" tIns="45720" wrap="none">
              <a:spAutoFit/>
            </a:bodyPr>
            <a:p>
              <a:pPr algn="l" indent="0" marL="0"/>
              <a:r>
                <a:rPr b="true" sz="1400">
                  <a:solidFill>
                    <a:srgbClr val="00B050"/>
                  </a:solidFill>
                  <a:latin typeface="Open Sans"/>
                  <a:ea typeface="Open Sans"/>
                  <a:cs typeface="Open Sans"/>
                </a:rPr>
                <a:t>ЗАКАЗЧИКИ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hidden="false" id="214" name="Picture 21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4602398" y="1619252"/>
            <a:ext cx="1281898" cy="874227"/>
          </a:xfrm>
          <a:prstGeom prst="rect">
            <a:avLst/>
          </a:prstGeom>
        </p:spPr>
      </p:pic>
      <p:pic>
        <p:nvPicPr>
          <p:cNvPr hidden="false" id="216" name="Picture 216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5981095" y="1608355"/>
            <a:ext cx="948213" cy="914995"/>
          </a:xfrm>
          <a:prstGeom prst="rect">
            <a:avLst/>
          </a:prstGeom>
        </p:spPr>
      </p:pic>
      <p:pic>
        <p:nvPicPr>
          <p:cNvPr hidden="false" id="218" name="Picture 218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567879" y="1788735"/>
            <a:ext cx="1069002" cy="724748"/>
          </a:xfrm>
          <a:prstGeom prst="rect">
            <a:avLst/>
          </a:prstGeom>
        </p:spPr>
      </p:pic>
      <p:pic>
        <p:nvPicPr>
          <p:cNvPr hidden="false" id="220" name="Picture 220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1900139" y="1590561"/>
            <a:ext cx="1023708" cy="874228"/>
          </a:xfrm>
          <a:prstGeom prst="rect">
            <a:avLst/>
          </a:prstGeom>
        </p:spPr>
      </p:pic>
      <p:pic>
        <p:nvPicPr>
          <p:cNvPr hidden="false" id="222" name="Picture 222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3197691" y="1628371"/>
            <a:ext cx="1259250" cy="874228"/>
          </a:xfrm>
          <a:prstGeom prst="rect">
            <a:avLst/>
          </a:prstGeom>
        </p:spPr>
      </p:pic>
      <p:grpSp>
        <p:nvGrpSpPr>
          <p:cNvPr hidden="false" id="223" name="Shape 223"/>
          <p:cNvGrpSpPr/>
          <p:nvPr isPhoto="false"/>
        </p:nvGrpSpPr>
        <p:grpSpPr>
          <a:xfrm flipH="false" flipV="false" rot="0">
            <a:off x="995756" y="2584252"/>
            <a:ext cx="5572772" cy="362150"/>
            <a:chOff x="0" y="0"/>
            <a:chExt cx="5572772" cy="362150"/>
          </a:xfrm>
        </p:grpSpPr>
        <p:pic>
          <p:nvPicPr>
            <p:cNvPr hidden="false" id="225" name="Picture 225"/>
            <p:cNvPicPr preferRelativeResize="true"/>
            <p:nvPr isPhoto="false"/>
          </p:nvPicPr>
          <p:blipFill>
            <a:blip r:embed="rId6"/>
            <a:stretch/>
          </p:blipFill>
          <p:spPr>
            <a:xfrm flipH="false" flipV="false" rot="0">
              <a:off x="0" y="1431"/>
              <a:ext cx="226650" cy="335133"/>
            </a:xfrm>
            <a:prstGeom prst="rect">
              <a:avLst/>
            </a:prstGeom>
          </p:spPr>
        </p:pic>
        <p:pic>
          <p:nvPicPr>
            <p:cNvPr hidden="false" id="227" name="Picture 227"/>
            <p:cNvPicPr preferRelativeResize="true"/>
            <p:nvPr isPhoto="false"/>
          </p:nvPicPr>
          <p:blipFill>
            <a:blip r:embed="rId7"/>
            <a:stretch/>
          </p:blipFill>
          <p:spPr>
            <a:xfrm flipH="false" flipV="false" rot="0">
              <a:off x="1275205" y="0"/>
              <a:ext cx="226650" cy="335133"/>
            </a:xfrm>
            <a:prstGeom prst="rect">
              <a:avLst/>
            </a:prstGeom>
          </p:spPr>
        </p:pic>
        <p:pic>
          <p:nvPicPr>
            <p:cNvPr hidden="false" id="229" name="Picture 229"/>
            <p:cNvPicPr preferRelativeResize="true"/>
            <p:nvPr isPhoto="false"/>
          </p:nvPicPr>
          <p:blipFill>
            <a:blip r:embed="rId8"/>
            <a:stretch/>
          </p:blipFill>
          <p:spPr>
            <a:xfrm flipH="false" flipV="false" rot="0">
              <a:off x="2795711" y="27018"/>
              <a:ext cx="226650" cy="335133"/>
            </a:xfrm>
            <a:prstGeom prst="rect">
              <a:avLst/>
            </a:prstGeom>
          </p:spPr>
        </p:pic>
        <p:pic>
          <p:nvPicPr>
            <p:cNvPr hidden="false" id="231" name="Picture 231"/>
            <p:cNvPicPr preferRelativeResize="true"/>
            <p:nvPr isPhoto="false"/>
          </p:nvPicPr>
          <p:blipFill>
            <a:blip r:embed="rId9"/>
            <a:stretch/>
          </p:blipFill>
          <p:spPr>
            <a:xfrm flipH="false" flipV="false" rot="0">
              <a:off x="4070916" y="25587"/>
              <a:ext cx="226650" cy="335133"/>
            </a:xfrm>
            <a:prstGeom prst="rect">
              <a:avLst/>
            </a:prstGeom>
          </p:spPr>
        </p:pic>
        <p:pic>
          <p:nvPicPr>
            <p:cNvPr hidden="false" id="233" name="Picture 233"/>
            <p:cNvPicPr preferRelativeResize="true"/>
            <p:nvPr isPhoto="false"/>
          </p:nvPicPr>
          <p:blipFill>
            <a:blip r:embed="rId10"/>
            <a:stretch/>
          </p:blipFill>
          <p:spPr>
            <a:xfrm flipH="false" flipV="false" rot="0">
              <a:off x="5346121" y="24346"/>
              <a:ext cx="226650" cy="335133"/>
            </a:xfrm>
            <a:prstGeom prst="rect">
              <a:avLst/>
            </a:prstGeom>
          </p:spPr>
        </p:pic>
      </p:grpSp>
      <p:pic>
        <p:nvPicPr>
          <p:cNvPr hidden="false" id="235" name="Picture 235"/>
          <p:cNvPicPr preferRelativeResize="true"/>
          <p:nvPr isPhoto="false"/>
        </p:nvPicPr>
        <p:blipFill>
          <a:blip r:embed="rId11"/>
          <a:stretch/>
        </p:blipFill>
        <p:spPr>
          <a:xfrm flipH="false" flipV="false" rot="0">
            <a:off x="3791988" y="3852073"/>
            <a:ext cx="226650" cy="335133"/>
          </a:xfrm>
          <a:prstGeom prst="rect">
            <a:avLst/>
          </a:prstGeom>
        </p:spPr>
      </p:pic>
      <p:pic>
        <p:nvPicPr>
          <p:cNvPr hidden="false" id="237" name="Picture 237"/>
          <p:cNvPicPr preferRelativeResize="true"/>
          <p:nvPr isPhoto="false"/>
        </p:nvPicPr>
        <p:blipFill>
          <a:blip r:embed="rId12"/>
          <a:stretch/>
        </p:blipFill>
        <p:spPr>
          <a:xfrm flipH="false" flipV="false" rot="5400000">
            <a:off x="7020005" y="5689323"/>
            <a:ext cx="305817" cy="303181"/>
          </a:xfrm>
          <a:prstGeom prst="rect">
            <a:avLst/>
          </a:prstGeom>
        </p:spPr>
      </p:pic>
      <p:grpSp>
        <p:nvGrpSpPr>
          <p:cNvPr hidden="false" id="238" name="Shape 238"/>
          <p:cNvGrpSpPr/>
          <p:nvPr isPhoto="false"/>
        </p:nvGrpSpPr>
        <p:grpSpPr>
          <a:xfrm flipH="false" flipV="false" rot="0">
            <a:off x="2012546" y="4936768"/>
            <a:ext cx="3659966" cy="269437"/>
            <a:chOff x="0" y="0"/>
            <a:chExt cx="3659966" cy="269437"/>
          </a:xfrm>
        </p:grpSpPr>
        <p:pic>
          <p:nvPicPr>
            <p:cNvPr hidden="false" id="240" name="Picture 240"/>
            <p:cNvPicPr preferRelativeResize="true"/>
            <p:nvPr isPhoto="false"/>
          </p:nvPicPr>
          <p:blipFill>
            <a:blip r:embed="rId13"/>
            <a:stretch/>
          </p:blipFill>
          <p:spPr>
            <a:xfrm flipH="false" flipV="false" rot="0">
              <a:off x="0" y="0"/>
              <a:ext cx="271888" cy="267239"/>
            </a:xfrm>
            <a:prstGeom prst="rect">
              <a:avLst/>
            </a:prstGeom>
          </p:spPr>
        </p:pic>
        <p:pic>
          <p:nvPicPr>
            <p:cNvPr hidden="false" id="242" name="Picture 242"/>
            <p:cNvPicPr preferRelativeResize="true"/>
            <p:nvPr isPhoto="false"/>
          </p:nvPicPr>
          <p:blipFill>
            <a:blip r:embed="rId14"/>
            <a:stretch/>
          </p:blipFill>
          <p:spPr>
            <a:xfrm flipH="false" flipV="false" rot="0">
              <a:off x="3388079" y="2196"/>
              <a:ext cx="271888" cy="267239"/>
            </a:xfrm>
            <a:prstGeom prst="rect">
              <a:avLst/>
            </a:prstGeom>
          </p:spPr>
        </p:pic>
      </p:grpSp>
      <p:grpSp>
        <p:nvGrpSpPr>
          <p:cNvPr hidden="false" id="243" name="Shape 243"/>
          <p:cNvGrpSpPr/>
          <p:nvPr isPhoto="false"/>
        </p:nvGrpSpPr>
        <p:grpSpPr>
          <a:xfrm flipH="false" flipV="false" rot="0">
            <a:off x="9073010" y="1251631"/>
            <a:ext cx="312573" cy="4697310"/>
            <a:chOff x="0" y="0"/>
            <a:chExt cx="312573" cy="4697310"/>
          </a:xfrm>
        </p:grpSpPr>
        <p:pic>
          <p:nvPicPr>
            <p:cNvPr hidden="false" id="245" name="Picture 245"/>
            <p:cNvPicPr preferRelativeResize="true"/>
            <p:nvPr isPhoto="false"/>
          </p:nvPicPr>
          <p:blipFill>
            <a:blip r:embed="rId15"/>
            <a:stretch/>
          </p:blipFill>
          <p:spPr>
            <a:xfrm flipH="false" flipV="false" rot="5400000">
              <a:off x="45692" y="-45691"/>
              <a:ext cx="185977" cy="277361"/>
            </a:xfrm>
            <a:prstGeom prst="rect">
              <a:avLst/>
            </a:prstGeom>
          </p:spPr>
        </p:pic>
        <p:pic>
          <p:nvPicPr>
            <p:cNvPr hidden="false" id="247" name="Picture 247"/>
            <p:cNvPicPr preferRelativeResize="true"/>
            <p:nvPr isPhoto="false"/>
          </p:nvPicPr>
          <p:blipFill>
            <a:blip r:embed="rId16"/>
            <a:stretch/>
          </p:blipFill>
          <p:spPr>
            <a:xfrm flipH="false" flipV="false" rot="5400000">
              <a:off x="52616" y="1398464"/>
              <a:ext cx="185977" cy="277361"/>
            </a:xfrm>
            <a:prstGeom prst="rect">
              <a:avLst/>
            </a:prstGeom>
          </p:spPr>
        </p:pic>
        <p:pic>
          <p:nvPicPr>
            <p:cNvPr hidden="false" id="249" name="Picture 249"/>
            <p:cNvPicPr preferRelativeResize="true"/>
            <p:nvPr isPhoto="false"/>
          </p:nvPicPr>
          <p:blipFill>
            <a:blip r:embed="rId17"/>
            <a:stretch/>
          </p:blipFill>
          <p:spPr>
            <a:xfrm flipH="false" flipV="false" rot="5400000">
              <a:off x="73490" y="2918793"/>
              <a:ext cx="185977" cy="277361"/>
            </a:xfrm>
            <a:prstGeom prst="rect">
              <a:avLst/>
            </a:prstGeom>
          </p:spPr>
        </p:pic>
        <p:pic>
          <p:nvPicPr>
            <p:cNvPr hidden="false" id="251" name="Picture 251"/>
            <p:cNvPicPr preferRelativeResize="true"/>
            <p:nvPr isPhoto="false"/>
          </p:nvPicPr>
          <p:blipFill>
            <a:blip r:embed="rId18"/>
            <a:stretch/>
          </p:blipFill>
          <p:spPr>
            <a:xfrm flipH="false" flipV="false" rot="5400000">
              <a:off x="80904" y="4465641"/>
              <a:ext cx="185977" cy="277362"/>
            </a:xfrm>
            <a:prstGeom prst="rect">
              <a:avLst/>
            </a:prstGeom>
          </p:spPr>
        </p:pic>
      </p:grpSp>
      <p:grpSp>
        <p:nvGrpSpPr>
          <p:cNvPr hidden="false" id="252" name="Shape 252"/>
          <p:cNvGrpSpPr/>
          <p:nvPr isPhoto="false"/>
        </p:nvGrpSpPr>
        <p:grpSpPr>
          <a:xfrm flipH="false" flipV="false" rot="0">
            <a:off x="7326908" y="785721"/>
            <a:ext cx="1810680" cy="5660778"/>
            <a:chOff x="0" y="0"/>
            <a:chExt cx="1810680" cy="5660778"/>
          </a:xfrm>
        </p:grpSpPr>
        <p:sp>
          <p:nvSpPr>
            <p:cNvPr hidden="false" id="253" name="Shape 253"/>
            <p:cNvSpPr txBox="false"/>
            <p:nvPr isPhoto="false"/>
          </p:nvSpPr>
          <p:spPr>
            <a:xfrm flipH="false" flipV="false" rot="5400000">
              <a:off x="-1961962" y="1961963"/>
              <a:ext cx="5660778" cy="1736851"/>
            </a:xfrm>
            <a:prstGeom prst="roundRect">
              <a:avLst>
                <a:gd fmla="val 5247" name="adj"/>
              </a:avLst>
            </a:prstGeom>
            <a:solidFill>
              <a:srgbClr val="00B050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 u="sng">
                <a:solidFill>
                  <a:srgbClr val="0297E5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254" name="Shape 254"/>
            <p:cNvSpPr txBox="false"/>
            <p:nvPr isPhoto="false"/>
          </p:nvSpPr>
          <p:spPr>
            <a:xfrm flipH="false" flipV="false" rot="0">
              <a:off x="73828" y="1193369"/>
              <a:ext cx="1736852" cy="954106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p>
              <a:pPr algn="l" indent="0" marL="0"/>
              <a:r>
                <a:rPr b="true" sz="14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Центр связи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algn="l" indent="0" marL="0"/>
              <a:r>
                <a:rPr b="true" sz="14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и управления оператора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algn="l" indent="0" marL="0"/>
              <a:r>
                <a:rPr b="true" sz="14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инфр-ры БАС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255" name="Shape 255"/>
            <p:cNvSpPr txBox="false"/>
            <p:nvPr isPhoto="false"/>
          </p:nvSpPr>
          <p:spPr>
            <a:xfrm flipH="false" flipV="false" rot="0">
              <a:off x="80581" y="2201714"/>
              <a:ext cx="1584277" cy="3139321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lstStyle>
              <a:defPPr/>
              <a:lvl1pPr algn="l" indent="0" lvl="0" marL="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0" lvl="1" marL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0" lvl="2" marL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0" lvl="3" marL="13716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0" lvl="4" marL="18288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0" lvl="5" marL="22860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0" lvl="6" marL="2743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0" lvl="7" marL="3200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0" lvl="8" marL="36576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93663" marL="93663">
                <a:buFont typeface="Arial"/>
                <a:buChar char="•"/>
              </a:pPr>
              <a:r>
                <a:rPr b="true" sz="9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Регистрация дронов</a:t>
              </a:r>
            </a:p>
            <a:p>
              <a:pPr indent="-93663" marL="93663">
                <a:buFont typeface="Arial"/>
                <a:buChar char="•"/>
              </a:pPr>
              <a:r>
                <a:rPr b="true" sz="9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Взлет-посадка</a:t>
              </a:r>
            </a:p>
            <a:p>
              <a:pPr indent="-93663" marL="93663">
                <a:buFont typeface="Arial"/>
                <a:buChar char="•"/>
              </a:pPr>
              <a:r>
                <a:rPr b="true" sz="9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Свой-чужой</a:t>
              </a:r>
            </a:p>
            <a:p>
              <a:pPr indent="-93663" marL="93663">
                <a:buFont typeface="Arial"/>
                <a:buChar char="•"/>
              </a:pPr>
              <a:r>
                <a:rPr b="true" sz="9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Мониторинг дронов</a:t>
              </a:r>
            </a:p>
            <a:p>
              <a:pPr indent="-93663" marL="93663">
                <a:buFont typeface="Arial"/>
                <a:buChar char="•"/>
              </a:pPr>
              <a:r>
                <a:rPr b="true" sz="9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Управление дронами </a:t>
              </a:r>
            </a:p>
            <a:p>
              <a:pPr indent="-93663" marL="93663">
                <a:buFont typeface="Arial"/>
                <a:buChar char="•"/>
              </a:pPr>
              <a:r>
                <a:rPr b="true" sz="9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Проключение каналов управлнеия для пилотов</a:t>
              </a:r>
            </a:p>
            <a:p>
              <a:pPr indent="-93663" marL="93663">
                <a:buFont typeface="Arial"/>
                <a:buChar char="•"/>
              </a:pPr>
              <a:r>
                <a:rPr b="true" sz="9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Связь с организациями</a:t>
              </a:r>
              <a:endParaRPr b="true" sz="900">
                <a:solidFill>
                  <a:schemeClr val="bg1"/>
                </a:solidFill>
                <a:latin typeface="Open Sans"/>
                <a:ea typeface="Open Sans"/>
                <a:cs typeface="Open Sans"/>
              </a:endParaRPr>
            </a:p>
            <a:p>
              <a:pPr indent="-93663" marL="93663">
                <a:buFont typeface="Arial"/>
                <a:buChar char="•"/>
              </a:pPr>
              <a:r>
                <a:rPr b="true" sz="9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Снятие данных с дронов в режиме онлайн</a:t>
              </a:r>
            </a:p>
            <a:p>
              <a:pPr indent="-93663" marL="93663">
                <a:buFont typeface="Arial"/>
                <a:buChar char="•"/>
              </a:pPr>
              <a:r>
                <a:rPr b="true" sz="9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Анализ данных </a:t>
              </a:r>
            </a:p>
            <a:p>
              <a:pPr indent="-93663" marL="93663">
                <a:buFont typeface="Arial"/>
                <a:buChar char="•"/>
              </a:pPr>
              <a:r>
                <a:rPr b="true" sz="9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Документирование</a:t>
              </a:r>
            </a:p>
            <a:p>
              <a:pPr indent="-93663" marL="93663">
                <a:buFont typeface="Arial"/>
                <a:buChar char="•"/>
              </a:pPr>
              <a:r>
                <a:rPr b="true" sz="9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Хранение архива полетов и данных</a:t>
              </a:r>
            </a:p>
            <a:p>
              <a:pPr indent="-93663" marL="93663">
                <a:buFont typeface="Arial"/>
                <a:buChar char="•"/>
              </a:pPr>
              <a:r>
                <a:rPr b="true" sz="9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Биллинг </a:t>
              </a:r>
            </a:p>
            <a:p>
              <a:pPr indent="-93663" marL="93663">
                <a:buFont typeface="Arial"/>
                <a:buChar char="•"/>
              </a:pPr>
              <a:r>
                <a:rPr b="true" sz="9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Трансляция каналов С2 и их конвертация для ГК ОРВД</a:t>
              </a:r>
            </a:p>
          </p:txBody>
        </p:sp>
        <p:pic>
          <p:nvPicPr>
            <p:cNvPr hidden="false" id="257" name="Picture 257"/>
            <p:cNvPicPr preferRelativeResize="true"/>
            <p:nvPr isPhoto="false"/>
          </p:nvPicPr>
          <p:blipFill>
            <a:blip r:embed="rId19"/>
            <a:stretch/>
          </p:blipFill>
          <p:spPr>
            <a:xfrm flipH="false" flipV="false" rot="0">
              <a:off x="257495" y="356315"/>
              <a:ext cx="565794" cy="710549"/>
            </a:xfrm>
            <a:prstGeom prst="rect">
              <a:avLst/>
            </a:prstGeom>
          </p:spPr>
        </p:pic>
      </p:grpSp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258" name="GroupShape 25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59" name="Shape 259"/>
          <p:cNvSpPr txBox="false"/>
          <p:nvPr isPhoto="false"/>
        </p:nvSpPr>
        <p:spPr>
          <a:xfrm flipH="true" flipV="false" rot="0">
            <a:off x="-8" y="-39834"/>
            <a:ext cx="12213227" cy="1192856"/>
          </a:xfrm>
          <a:prstGeom prst="rect">
            <a:avLst/>
          </a:prstGeom>
          <a:solidFill>
            <a:srgbClr val="323A4F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60" name="Shape 260"/>
          <p:cNvSpPr txBox="true"/>
          <p:nvPr isPhoto="false"/>
        </p:nvSpPr>
        <p:spPr>
          <a:xfrm flipH="false" flipV="false" rot="0">
            <a:off x="387445" y="265716"/>
            <a:ext cx="9429217" cy="40011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Intro Bold"/>
                <a:ea typeface="Intro Bold"/>
                <a:cs typeface="Intro Bold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000">
                <a:solidFill>
                  <a:schemeClr val="bg1"/>
                </a:solidFill>
              </a:rPr>
              <a:t>УЧАСТНИКИ И ПЛАН МЕРОПРИЯТИЙ РЕАЛИЗАЦИИ ПРОЕКТА</a:t>
            </a:r>
          </a:p>
        </p:txBody>
      </p:sp>
      <p:grpSp>
        <p:nvGrpSpPr>
          <p:cNvPr hidden="false" id="261" name="Shape 261"/>
          <p:cNvGrpSpPr/>
          <p:nvPr isPhoto="false"/>
        </p:nvGrpSpPr>
        <p:grpSpPr>
          <a:xfrm flipH="false" flipV="false" rot="0">
            <a:off x="3681978" y="1396772"/>
            <a:ext cx="4803564" cy="4653164"/>
            <a:chOff x="0" y="0"/>
            <a:chExt cx="4803564" cy="4653164"/>
          </a:xfrm>
        </p:grpSpPr>
        <p:sp>
          <p:nvSpPr>
            <p:cNvPr hidden="false" id="262" name="Shape 262"/>
            <p:cNvSpPr txBox="false"/>
            <p:nvPr isPhoto="false"/>
          </p:nvSpPr>
          <p:spPr>
            <a:xfrm flipH="false" flipV="false" rot="0">
              <a:off x="0" y="446818"/>
              <a:ext cx="4354910" cy="4206345"/>
            </a:xfrm>
            <a:custGeom>
              <a:avLst/>
              <a:gdLst>
                <a:gd fmla="*/ 3375965 w 3684422" name="connsiteX0"/>
                <a:gd fmla="*/ 2565387 h 3684403" name="connsiteY0"/>
                <a:gd fmla="*/ 3601926 w 3684422" name="connsiteX1"/>
                <a:gd fmla="*/ 2058810 h 3684403" name="connsiteY1"/>
                <a:gd fmla="*/ 3180083 w 3684422" name="connsiteX2"/>
                <a:gd fmla="*/ 2058810 h 3684403" name="connsiteY2"/>
                <a:gd fmla="*/ 2032006 w 3684422" name="connsiteX3"/>
                <a:gd fmla="*/ 2871607 h 3684403" name="connsiteY3"/>
                <a:gd fmla="*/ 812806 w 3684422" name="connsiteX4"/>
                <a:gd fmla="*/ 1652407 h 3684403" name="connsiteY4"/>
                <a:gd fmla="*/ 1625603 w 3684422" name="connsiteX5"/>
                <a:gd fmla="*/ 504330 h 3684403" name="connsiteY5"/>
                <a:gd fmla="*/ 1625603 w 3684422" name="connsiteX6"/>
                <a:gd fmla="*/ 82496 h 3684403" name="connsiteY6"/>
                <a:gd fmla="*/ 1119026 w 3684422" name="connsiteX7"/>
                <a:gd fmla="*/ 308248 h 3684403" name="connsiteY7"/>
                <a:gd fmla="*/ 810568 w 3684422" name="connsiteX8"/>
                <a:gd fmla="*/ 0 h 3684403" name="connsiteY8"/>
                <a:gd fmla="*/ 379581 w 3684422" name="connsiteX9"/>
                <a:gd fmla="*/ 430978 h 3684403" name="connsiteY9"/>
                <a:gd fmla="*/ 688038 w 3684422" name="connsiteX10"/>
                <a:gd fmla="*/ 739435 h 3684403" name="connsiteY10"/>
                <a:gd fmla="*/ 460048 w 3684422" name="connsiteX11"/>
                <a:gd fmla="*/ 1246013 h 3684403" name="connsiteY11"/>
                <a:gd fmla="*/ 0 w 3684422" name="connsiteX12"/>
                <a:gd fmla="*/ 1246013 h 3684403" name="connsiteY12"/>
                <a:gd fmla="*/ 0 w 3684422" name="connsiteX13"/>
                <a:gd fmla="*/ 2058810 h 3684403" name="connsiteY13"/>
                <a:gd fmla="*/ 460048 w 3684422" name="connsiteX14"/>
                <a:gd fmla="*/ 2058810 h 3684403" name="connsiteY14"/>
                <a:gd fmla="*/ 688038 w 3684422" name="connsiteX15"/>
                <a:gd fmla="*/ 2565387 h 3684403" name="connsiteY15"/>
                <a:gd fmla="*/ 379581 w 3684422" name="connsiteX16"/>
                <a:gd fmla="*/ 2873845 h 3684403" name="connsiteY16"/>
                <a:gd fmla="*/ 810568 w 3684422" name="connsiteX17"/>
                <a:gd fmla="*/ 3305032 h 3684403" name="connsiteY17"/>
                <a:gd fmla="*/ 1119026 w 3684422" name="connsiteX18"/>
                <a:gd fmla="*/ 2996575 h 3684403" name="connsiteY18"/>
                <a:gd fmla="*/ 1625603 w 3684422" name="connsiteX19"/>
                <a:gd fmla="*/ 3224565 h 3684403" name="connsiteY19"/>
                <a:gd fmla="*/ 1625603 w 3684422" name="connsiteX20"/>
                <a:gd fmla="*/ 3684403 h 3684403" name="connsiteY20"/>
                <a:gd fmla="*/ 2438400 w 3684422" name="connsiteX21"/>
                <a:gd fmla="*/ 3684403 h 3684403" name="connsiteY21"/>
                <a:gd fmla="*/ 2438400 w 3684422" name="connsiteX22"/>
                <a:gd fmla="*/ 3224565 h 3684403" name="connsiteY22"/>
                <a:gd fmla="*/ 2944978 w 3684422" name="connsiteX23"/>
                <a:gd fmla="*/ 2996575 h 3684403" name="connsiteY23"/>
                <a:gd fmla="*/ 3253435 w 3684422" name="connsiteX24"/>
                <a:gd fmla="*/ 3305032 h 3684403" name="connsiteY24"/>
                <a:gd fmla="*/ 3684423 w 3684422" name="connsiteX25"/>
                <a:gd fmla="*/ 2873845 h 3684403" name="connsiteY25"/>
                <a:gd fmla="*/ 3375965 w 3684422" name="connsiteX26"/>
                <a:gd fmla="*/ 2565387 h 3684403" name="connsiteY26"/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3684422" name="ODFRight"/>
                <a:gd fmla="val 3684403" name="ODFBottom"/>
                <a:gd fmla="val 3684422" name="ODFWidth"/>
                <a:gd fmla="val 3684403" name="ODFHeight"/>
              </a:gdLst>
              <a:rect b="OXMLTextRectB" l="OXMLTextRectL" r="OXMLTextRectR" t="OXMLTextRectT"/>
              <a:pathLst>
                <a:path fill="norm" h="3684403" stroke="true" w="3684422">
                  <a:moveTo>
                    <a:pt x="3375965" y="2565387"/>
                  </a:moveTo>
                  <a:cubicBezTo>
                    <a:pt x="3479597" y="2413397"/>
                    <a:pt x="3554378" y="2241490"/>
                    <a:pt x="3601926" y="2058810"/>
                  </a:cubicBezTo>
                  <a:lnTo>
                    <a:pt x="3180083" y="2058810"/>
                  </a:lnTo>
                  <a:cubicBezTo>
                    <a:pt x="3012243" y="2531859"/>
                    <a:pt x="2561539" y="2871607"/>
                    <a:pt x="2032006" y="2871607"/>
                  </a:cubicBezTo>
                  <a:cubicBezTo>
                    <a:pt x="1359618" y="2871607"/>
                    <a:pt x="812806" y="2324996"/>
                    <a:pt x="812806" y="1652407"/>
                  </a:cubicBezTo>
                  <a:cubicBezTo>
                    <a:pt x="812806" y="1122864"/>
                    <a:pt x="1152963" y="672370"/>
                    <a:pt x="1625603" y="504330"/>
                  </a:cubicBezTo>
                  <a:lnTo>
                    <a:pt x="1625603" y="82496"/>
                  </a:lnTo>
                  <a:cubicBezTo>
                    <a:pt x="1442923" y="130045"/>
                    <a:pt x="1271016" y="204616"/>
                    <a:pt x="1119026" y="308248"/>
                  </a:cubicBezTo>
                  <a:lnTo>
                    <a:pt x="810568" y="0"/>
                  </a:lnTo>
                  <a:lnTo>
                    <a:pt x="379581" y="430978"/>
                  </a:lnTo>
                  <a:lnTo>
                    <a:pt x="688038" y="739435"/>
                  </a:lnTo>
                  <a:cubicBezTo>
                    <a:pt x="584206" y="891635"/>
                    <a:pt x="507187" y="1062723"/>
                    <a:pt x="460048" y="1246013"/>
                  </a:cubicBezTo>
                  <a:lnTo>
                    <a:pt x="0" y="1246013"/>
                  </a:lnTo>
                  <a:lnTo>
                    <a:pt x="0" y="2058810"/>
                  </a:lnTo>
                  <a:lnTo>
                    <a:pt x="460048" y="2058810"/>
                  </a:lnTo>
                  <a:cubicBezTo>
                    <a:pt x="507187" y="2242299"/>
                    <a:pt x="584206" y="2413187"/>
                    <a:pt x="688038" y="2565387"/>
                  </a:cubicBezTo>
                  <a:lnTo>
                    <a:pt x="379581" y="2873845"/>
                  </a:lnTo>
                  <a:lnTo>
                    <a:pt x="810568" y="3305032"/>
                  </a:lnTo>
                  <a:lnTo>
                    <a:pt x="1119026" y="2996575"/>
                  </a:lnTo>
                  <a:cubicBezTo>
                    <a:pt x="1271226" y="3100207"/>
                    <a:pt x="1442523" y="3177016"/>
                    <a:pt x="1625603" y="3224565"/>
                  </a:cubicBezTo>
                  <a:lnTo>
                    <a:pt x="1625603" y="3684403"/>
                  </a:lnTo>
                  <a:lnTo>
                    <a:pt x="2438400" y="3684403"/>
                  </a:lnTo>
                  <a:lnTo>
                    <a:pt x="2438400" y="3224565"/>
                  </a:lnTo>
                  <a:cubicBezTo>
                    <a:pt x="2621480" y="3177216"/>
                    <a:pt x="2792778" y="3100207"/>
                    <a:pt x="2944978" y="2996575"/>
                  </a:cubicBezTo>
                  <a:lnTo>
                    <a:pt x="3253435" y="3305032"/>
                  </a:lnTo>
                  <a:lnTo>
                    <a:pt x="3684423" y="2873845"/>
                  </a:lnTo>
                  <a:lnTo>
                    <a:pt x="3375965" y="2565387"/>
                  </a:lnTo>
                  <a:close/>
                </a:path>
              </a:pathLst>
            </a:custGeom>
            <a:gradFill>
              <a:gsLst>
                <a:gs pos="0">
                  <a:srgbClr val="1DDD46">
                    <a:alpha val="15000"/>
                  </a:srgbClr>
                </a:gs>
                <a:gs pos="100000">
                  <a:srgbClr val="0293DF">
                    <a:alpha val="15000"/>
                  </a:srgbClr>
                </a:gs>
              </a:gsLst>
            </a:gradFill>
            <a:ln w="3649">
              <a:prstDash val="solid"/>
            </a:ln>
          </p:spPr>
          <p:txBody>
            <a:bodyPr anchor="ctr" bIns="45720" lIns="91440" rIns="91440" tIns="45720"/>
            <a:p>
              <a:pPr algn="l" indent="0" marL="0"/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263" name="Shape 263"/>
            <p:cNvSpPr txBox="false"/>
            <p:nvPr isPhoto="false"/>
          </p:nvSpPr>
          <p:spPr>
            <a:xfrm flipH="false" flipV="false" rot="0">
              <a:off x="2401776" y="0"/>
              <a:ext cx="2401788" cy="2319832"/>
            </a:xfrm>
            <a:custGeom>
              <a:avLst/>
              <a:gdLst>
                <a:gd fmla="*/ 2032006 w 2032006" name="connsiteX0"/>
                <a:gd fmla="*/ 1200722 h 2031977" name="connsiteY0"/>
                <a:gd fmla="*/ 2032006 w 2032006" name="connsiteX1"/>
                <a:gd fmla="*/ 831085 h 2031977" name="connsiteY1"/>
                <a:gd fmla="*/ 1728835 w 2032006" name="connsiteX2"/>
                <a:gd fmla="*/ 831085 h 2031977" name="connsiteY2"/>
                <a:gd fmla="*/ 1656093 w 2032006" name="connsiteX3"/>
                <a:gd fmla="*/ 653082 h 2031977" name="connsiteY3"/>
                <a:gd fmla="*/ 1847307 w 2032006" name="connsiteX4"/>
                <a:gd fmla="*/ 461667 h 2031977" name="connsiteY4"/>
                <a:gd fmla="*/ 1570349 w 2032006" name="connsiteX5"/>
                <a:gd fmla="*/ 184709 h 2031977" name="connsiteY5"/>
                <a:gd fmla="*/ 1378715 w 2032006" name="connsiteX6"/>
                <a:gd fmla="*/ 375923 h 2031977" name="connsiteY6"/>
                <a:gd fmla="*/ 1200512 w 2032006" name="connsiteX7"/>
                <a:gd fmla="*/ 303181 h 2031977" name="connsiteY7"/>
                <a:gd fmla="*/ 1200512 w 2032006" name="connsiteX8"/>
                <a:gd fmla="*/ 0 h 2031977" name="connsiteY8"/>
                <a:gd fmla="*/ 831294 w 2032006" name="connsiteX9"/>
                <a:gd fmla="*/ 0 h 2031977" name="connsiteY9"/>
                <a:gd fmla="*/ 831294 w 2032006" name="connsiteX10"/>
                <a:gd fmla="*/ 303171 h 2031977" name="connsiteY10"/>
                <a:gd fmla="*/ 653291 w 2032006" name="connsiteX11"/>
                <a:gd fmla="*/ 375914 h 2031977" name="connsiteY11"/>
                <a:gd fmla="*/ 461877 w 2032006" name="connsiteX12"/>
                <a:gd fmla="*/ 184699 h 2031977" name="connsiteY12"/>
                <a:gd fmla="*/ 184709 w 2032006" name="connsiteX13"/>
                <a:gd fmla="*/ 461658 h 2031977" name="connsiteY13"/>
                <a:gd fmla="*/ 376123 w 2032006" name="connsiteX14"/>
                <a:gd fmla="*/ 653072 h 2031977" name="connsiteY14"/>
                <a:gd fmla="*/ 303171 w 2032006" name="connsiteX15"/>
                <a:gd fmla="*/ 831075 h 2031977" name="connsiteY15"/>
                <a:gd fmla="*/ 0 w 2032006" name="connsiteX16"/>
                <a:gd fmla="*/ 831075 h 2031977" name="connsiteY16"/>
                <a:gd fmla="*/ 0 w 2032006" name="connsiteX17"/>
                <a:gd fmla="*/ 1200493 h 2031977" name="connsiteY17"/>
                <a:gd fmla="*/ 302971 w 2032006" name="connsiteX18"/>
                <a:gd fmla="*/ 1200493 h 2031977" name="connsiteY18"/>
                <a:gd fmla="*/ 375923 w 2032006" name="connsiteX19"/>
                <a:gd fmla="*/ 1378696 h 2031977" name="connsiteY19"/>
                <a:gd fmla="*/ 184509 w 2032006" name="connsiteX20"/>
                <a:gd fmla="*/ 1570111 h 2031977" name="connsiteY20"/>
                <a:gd fmla="*/ 461677 w 2032006" name="connsiteX21"/>
                <a:gd fmla="*/ 1847069 h 2031977" name="connsiteY21"/>
                <a:gd fmla="*/ 653091 w 2032006" name="connsiteX22"/>
                <a:gd fmla="*/ 1656064 h 2031977" name="connsiteY22"/>
                <a:gd fmla="*/ 831095 w 2032006" name="connsiteX23"/>
                <a:gd fmla="*/ 1728807 h 2031977" name="connsiteY23"/>
                <a:gd fmla="*/ 831095 w 2032006" name="connsiteX24"/>
                <a:gd fmla="*/ 2031978 h 2031977" name="connsiteY24"/>
                <a:gd fmla="*/ 1200312 w 2032006" name="connsiteX25"/>
                <a:gd fmla="*/ 2031978 h 2031977" name="connsiteY25"/>
                <a:gd fmla="*/ 1200312 w 2032006" name="connsiteX26"/>
                <a:gd fmla="*/ 1729007 h 2031977" name="connsiteY26"/>
                <a:gd fmla="*/ 1378515 w 2032006" name="connsiteX27"/>
                <a:gd fmla="*/ 1656264 h 2031977" name="connsiteY27"/>
                <a:gd fmla="*/ 1569930 w 2032006" name="connsiteX28"/>
                <a:gd fmla="*/ 1847269 h 2031977" name="connsiteY28"/>
                <a:gd fmla="*/ 1846888 w 2032006" name="connsiteX29"/>
                <a:gd fmla="*/ 1570311 h 2031977" name="connsiteY29"/>
                <a:gd fmla="*/ 1655674 w 2032006" name="connsiteX30"/>
                <a:gd fmla="*/ 1378896 h 2031977" name="connsiteY30"/>
                <a:gd fmla="*/ 1728416 w 2032006" name="connsiteX31"/>
                <a:gd fmla="*/ 1200693 h 2031977" name="connsiteY31"/>
                <a:gd fmla="*/ 2032006 w 2032006" name="connsiteX32"/>
                <a:gd fmla="*/ 1200722 h 2031977" name="connsiteY32"/>
                <a:gd fmla="*/ 1016003 w 2032006" name="connsiteX33"/>
                <a:gd fmla="*/ 1422397 h 2031977" name="connsiteY33"/>
                <a:gd fmla="*/ 609600 w 2032006" name="connsiteX34"/>
                <a:gd fmla="*/ 1015994 h 2031977" name="connsiteY34"/>
                <a:gd fmla="*/ 1016003 w 2032006" name="connsiteX35"/>
                <a:gd fmla="*/ 609600 h 2031977" name="connsiteY35"/>
                <a:gd fmla="*/ 1422406 w 2032006" name="connsiteX36"/>
                <a:gd fmla="*/ 1016003 h 2031977" name="connsiteY36"/>
                <a:gd fmla="*/ 1016003 w 2032006" name="connsiteX37"/>
                <a:gd fmla="*/ 1422397 h 2031977" name="connsiteY37"/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2032006" name="ODFRight"/>
                <a:gd fmla="val 2031977" name="ODFBottom"/>
                <a:gd fmla="val 2032006" name="ODFWidth"/>
                <a:gd fmla="val 2031977" name="ODFHeight"/>
              </a:gdLst>
              <a:rect b="OXMLTextRectB" l="OXMLTextRectL" r="OXMLTextRectR" t="OXMLTextRectT"/>
              <a:pathLst>
                <a:path fill="norm" h="2031977" stroke="true" w="2032006">
                  <a:moveTo>
                    <a:pt x="2032006" y="1200722"/>
                  </a:moveTo>
                  <a:lnTo>
                    <a:pt x="2032006" y="831085"/>
                  </a:lnTo>
                  <a:lnTo>
                    <a:pt x="1728835" y="831085"/>
                  </a:lnTo>
                  <a:cubicBezTo>
                    <a:pt x="1712376" y="767686"/>
                    <a:pt x="1687582" y="708355"/>
                    <a:pt x="1656093" y="653082"/>
                  </a:cubicBezTo>
                  <a:lnTo>
                    <a:pt x="1847307" y="461667"/>
                  </a:lnTo>
                  <a:lnTo>
                    <a:pt x="1570349" y="184709"/>
                  </a:lnTo>
                  <a:lnTo>
                    <a:pt x="1378715" y="375923"/>
                  </a:lnTo>
                  <a:cubicBezTo>
                    <a:pt x="1323442" y="344224"/>
                    <a:pt x="1264111" y="319640"/>
                    <a:pt x="1200512" y="303181"/>
                  </a:cubicBezTo>
                  <a:lnTo>
                    <a:pt x="1200512" y="0"/>
                  </a:lnTo>
                  <a:lnTo>
                    <a:pt x="831294" y="0"/>
                  </a:lnTo>
                  <a:lnTo>
                    <a:pt x="831294" y="303171"/>
                  </a:lnTo>
                  <a:cubicBezTo>
                    <a:pt x="767896" y="319630"/>
                    <a:pt x="708565" y="344214"/>
                    <a:pt x="653291" y="375914"/>
                  </a:cubicBezTo>
                  <a:lnTo>
                    <a:pt x="461877" y="184699"/>
                  </a:lnTo>
                  <a:lnTo>
                    <a:pt x="184709" y="461658"/>
                  </a:lnTo>
                  <a:lnTo>
                    <a:pt x="376123" y="653072"/>
                  </a:lnTo>
                  <a:cubicBezTo>
                    <a:pt x="344624" y="708346"/>
                    <a:pt x="319840" y="767677"/>
                    <a:pt x="303171" y="831075"/>
                  </a:cubicBezTo>
                  <a:lnTo>
                    <a:pt x="0" y="831075"/>
                  </a:lnTo>
                  <a:lnTo>
                    <a:pt x="0" y="1200493"/>
                  </a:lnTo>
                  <a:lnTo>
                    <a:pt x="302971" y="1200493"/>
                  </a:lnTo>
                  <a:cubicBezTo>
                    <a:pt x="319631" y="1263891"/>
                    <a:pt x="344424" y="1323223"/>
                    <a:pt x="375923" y="1378696"/>
                  </a:cubicBezTo>
                  <a:lnTo>
                    <a:pt x="184509" y="1570111"/>
                  </a:lnTo>
                  <a:lnTo>
                    <a:pt x="461677" y="1847069"/>
                  </a:lnTo>
                  <a:lnTo>
                    <a:pt x="653091" y="1656064"/>
                  </a:lnTo>
                  <a:cubicBezTo>
                    <a:pt x="708365" y="1687563"/>
                    <a:pt x="767696" y="1712347"/>
                    <a:pt x="831095" y="1728807"/>
                  </a:cubicBezTo>
                  <a:lnTo>
                    <a:pt x="831095" y="2031978"/>
                  </a:lnTo>
                  <a:lnTo>
                    <a:pt x="1200312" y="2031978"/>
                  </a:lnTo>
                  <a:lnTo>
                    <a:pt x="1200312" y="1729007"/>
                  </a:lnTo>
                  <a:cubicBezTo>
                    <a:pt x="1263911" y="1712347"/>
                    <a:pt x="1323042" y="1687754"/>
                    <a:pt x="1378515" y="1656264"/>
                  </a:cubicBezTo>
                  <a:lnTo>
                    <a:pt x="1569930" y="1847269"/>
                  </a:lnTo>
                  <a:lnTo>
                    <a:pt x="1846888" y="1570311"/>
                  </a:lnTo>
                  <a:lnTo>
                    <a:pt x="1655674" y="1378896"/>
                  </a:lnTo>
                  <a:cubicBezTo>
                    <a:pt x="1687173" y="1323423"/>
                    <a:pt x="1711957" y="1264091"/>
                    <a:pt x="1728416" y="1200693"/>
                  </a:cubicBezTo>
                  <a:cubicBezTo>
                    <a:pt x="1728426" y="1200722"/>
                    <a:pt x="2032006" y="1200722"/>
                    <a:pt x="2032006" y="1200722"/>
                  </a:cubicBezTo>
                  <a:close/>
                  <a:moveTo>
                    <a:pt x="1016003" y="1422397"/>
                  </a:moveTo>
                  <a:cubicBezTo>
                    <a:pt x="791470" y="1422397"/>
                    <a:pt x="609600" y="1240327"/>
                    <a:pt x="609600" y="1015994"/>
                  </a:cubicBezTo>
                  <a:cubicBezTo>
                    <a:pt x="609600" y="791670"/>
                    <a:pt x="791470" y="609600"/>
                    <a:pt x="1016003" y="609600"/>
                  </a:cubicBezTo>
                  <a:cubicBezTo>
                    <a:pt x="1240536" y="609600"/>
                    <a:pt x="1422406" y="791670"/>
                    <a:pt x="1422406" y="1016003"/>
                  </a:cubicBezTo>
                  <a:cubicBezTo>
                    <a:pt x="1422406" y="1240336"/>
                    <a:pt x="1240536" y="1422397"/>
                    <a:pt x="1016003" y="1422397"/>
                  </a:cubicBezTo>
                  <a:close/>
                </a:path>
              </a:pathLst>
            </a:custGeom>
            <a:gradFill>
              <a:gsLst>
                <a:gs pos="0">
                  <a:srgbClr val="1DDD46">
                    <a:alpha val="15000"/>
                  </a:srgbClr>
                </a:gs>
                <a:gs pos="100000">
                  <a:srgbClr val="0293DF">
                    <a:alpha val="15000"/>
                  </a:srgbClr>
                </a:gs>
              </a:gsLst>
            </a:gradFill>
            <a:ln w="3649">
              <a:prstDash val="solid"/>
            </a:ln>
          </p:spPr>
          <p:txBody>
            <a:bodyPr anchor="ctr" bIns="45720" lIns="91440" rIns="91440" tIns="45720"/>
            <a:p>
              <a:pPr algn="l" indent="0" marL="0"/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hidden="false" id="264" name="Shape 264"/>
          <p:cNvSpPr txBox="false"/>
          <p:nvPr isPhoto="false"/>
        </p:nvSpPr>
        <p:spPr>
          <a:xfrm flipH="false" flipV="false" rot="6536598">
            <a:off x="4861480" y="2525886"/>
            <a:ext cx="2394936" cy="2394936"/>
          </a:xfrm>
          <a:prstGeom prst="ellipse">
            <a:avLst/>
          </a:prstGeom>
          <a:gradFill>
            <a:gsLst>
              <a:gs pos="0">
                <a:srgbClr val="0293DF"/>
              </a:gs>
              <a:gs pos="100000">
                <a:srgbClr val="25C950"/>
              </a:gs>
            </a:gsLst>
          </a:gra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hidden="false" id="265" name="Shape 265"/>
          <p:cNvGrpSpPr/>
          <p:nvPr isPhoto="false"/>
        </p:nvGrpSpPr>
        <p:grpSpPr>
          <a:xfrm flipH="false" flipV="false" rot="0">
            <a:off x="453095" y="4105723"/>
            <a:ext cx="4141688" cy="2061936"/>
            <a:chOff x="0" y="0"/>
            <a:chExt cx="4141688" cy="2061936"/>
          </a:xfrm>
        </p:grpSpPr>
        <p:sp>
          <p:nvSpPr>
            <p:cNvPr hidden="false" id="266" name="Shape 266"/>
            <p:cNvSpPr txBox="false"/>
            <p:nvPr isPhoto="false"/>
          </p:nvSpPr>
          <p:spPr>
            <a:xfrm flipH="false" flipV="false" rot="0">
              <a:off x="1" y="0"/>
              <a:ext cx="4141686" cy="2061936"/>
            </a:xfrm>
            <a:prstGeom prst="roundRect">
              <a:avLst>
                <a:gd fmla="val 5247" name="adj"/>
              </a:avLst>
            </a:prstGeom>
            <a:solidFill>
              <a:schemeClr val="bg1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267" name="Shape 267"/>
            <p:cNvSpPr txBox="false"/>
            <p:nvPr isPhoto="false"/>
          </p:nvSpPr>
          <p:spPr>
            <a:xfrm flipH="false" flipV="false" rot="0">
              <a:off x="0" y="0"/>
              <a:ext cx="4141686" cy="377121"/>
            </a:xfrm>
            <a:prstGeom prst="round2SameRect">
              <a:avLst>
                <a:gd fmla="val 21946" name="adj1"/>
                <a:gd fmla="val 0" name="adj2"/>
              </a:avLst>
            </a:prstGeom>
            <a:solidFill>
              <a:srgbClr val="00B050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268" name="Shape 268"/>
            <p:cNvSpPr txBox="true"/>
            <p:nvPr isPhoto="false"/>
          </p:nvSpPr>
          <p:spPr>
            <a:xfrm flipH="false" flipV="false" rot="0">
              <a:off x="194279" y="527031"/>
              <a:ext cx="3632917" cy="1384995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lstStyle>
              <a:defPPr/>
              <a:lvl1pPr algn="l" indent="0" lvl="0" marL="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0" lvl="1" marL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0" lvl="2" marL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0" lvl="3" marL="13716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0" lvl="4" marL="18288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0" lvl="5" marL="22860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0" lvl="6" marL="2743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0" lvl="7" marL="3200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0" lvl="8" marL="36576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285750" marL="285750">
                <a:buClr>
                  <a:srgbClr val="00B050"/>
                </a:buClr>
                <a:buFont typeface="Arial"/>
                <a:buChar char="•"/>
              </a:pPr>
              <a:r>
                <a:rPr b="true" sz="1400">
                  <a:solidFill>
                    <a:srgbClr val="616161"/>
                  </a:solidFill>
                  <a:latin typeface="Open Sans"/>
                  <a:ea typeface="Open Sans"/>
                  <a:cs typeface="Open Sans"/>
                </a:rPr>
                <a:t>Правительство Югры</a:t>
              </a:r>
            </a:p>
            <a:p>
              <a:pPr indent="-285750" marL="285750">
                <a:buClr>
                  <a:srgbClr val="00B050"/>
                </a:buClr>
                <a:buFont typeface="Arial"/>
                <a:buChar char="•"/>
              </a:pPr>
              <a:r>
                <a:rPr b="true" sz="1400">
                  <a:solidFill>
                    <a:srgbClr val="616161"/>
                  </a:solidFill>
                  <a:latin typeface="Open Sans"/>
                  <a:ea typeface="Open Sans"/>
                  <a:cs typeface="Open Sans"/>
                </a:rPr>
                <a:t>ФГУП РТРС</a:t>
              </a:r>
            </a:p>
            <a:p>
              <a:pPr indent="-285750" marL="285750">
                <a:buClr>
                  <a:srgbClr val="00B050"/>
                </a:buClr>
                <a:buFont typeface="Arial"/>
                <a:buChar char="•"/>
              </a:pPr>
              <a:r>
                <a:rPr b="true" sz="1400">
                  <a:solidFill>
                    <a:srgbClr val="616161"/>
                  </a:solidFill>
                  <a:latin typeface="Open Sans"/>
                  <a:ea typeface="Open Sans"/>
                  <a:cs typeface="Open Sans"/>
                </a:rPr>
                <a:t>РОСТЕЛЕКОМ</a:t>
              </a:r>
            </a:p>
            <a:p>
              <a:pPr indent="-285750" marL="285750">
                <a:buClr>
                  <a:srgbClr val="00B050"/>
                </a:buClr>
                <a:buFont typeface="Arial"/>
                <a:buChar char="•"/>
              </a:pPr>
              <a:r>
                <a:rPr b="true" sz="1400">
                  <a:solidFill>
                    <a:srgbClr val="616161"/>
                  </a:solidFill>
                  <a:latin typeface="Open Sans"/>
                  <a:ea typeface="Open Sans"/>
                  <a:cs typeface="Open Sans"/>
                </a:rPr>
                <a:t>ГТЛК</a:t>
              </a:r>
            </a:p>
            <a:p>
              <a:pPr indent="-285750" marL="285750">
                <a:buClr>
                  <a:srgbClr val="00B050"/>
                </a:buClr>
                <a:buFont typeface="Arial"/>
                <a:buChar char="•"/>
              </a:pPr>
              <a:r>
                <a:rPr b="true" sz="1400">
                  <a:solidFill>
                    <a:srgbClr val="616161"/>
                  </a:solidFill>
                  <a:latin typeface="Open Sans"/>
                  <a:ea typeface="Open Sans"/>
                  <a:cs typeface="Open Sans"/>
                </a:rPr>
                <a:t>ГК ОРВД</a:t>
              </a:r>
            </a:p>
            <a:p>
              <a:pPr indent="-285750" marL="285750">
                <a:buClr>
                  <a:srgbClr val="00B050"/>
                </a:buClr>
                <a:buFont typeface="Arial"/>
                <a:buChar char="•"/>
              </a:pPr>
              <a:r>
                <a:rPr b="true" sz="1400">
                  <a:solidFill>
                    <a:srgbClr val="616161"/>
                  </a:solidFill>
                  <a:latin typeface="Open Sans"/>
                  <a:ea typeface="Open Sans"/>
                  <a:cs typeface="Open Sans"/>
                </a:rPr>
                <a:t>АЛМАЗ</a:t>
              </a:r>
            </a:p>
          </p:txBody>
        </p:sp>
        <p:sp>
          <p:nvSpPr>
            <p:cNvPr hidden="false" id="269" name="Shape 269"/>
            <p:cNvSpPr txBox="false"/>
            <p:nvPr isPhoto="false"/>
          </p:nvSpPr>
          <p:spPr>
            <a:xfrm flipH="false" flipV="false" rot="0">
              <a:off x="1295501" y="34143"/>
              <a:ext cx="1550681" cy="311624"/>
            </a:xfrm>
            <a:prstGeom prst="rect">
              <a:avLst/>
            </a:prstGeom>
            <a:noFill/>
          </p:spPr>
          <p:txBody>
            <a:bodyPr bIns="45720" lIns="91440" rIns="91440" tIns="45720" wrap="none">
              <a:spAutoFit/>
            </a:bodyPr>
            <a:p>
              <a:pPr algn="l" indent="0" marL="0">
                <a:lnSpc>
                  <a:spcPct val="107000"/>
                </a:lnSpc>
                <a:spcAft>
                  <a:spcPts val="800"/>
                </a:spcAft>
              </a:pPr>
              <a:r>
                <a:rPr b="true" sz="14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ПАРТНЕРЫ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hidden="false" id="270" name="Shape 270"/>
          <p:cNvGrpSpPr/>
          <p:nvPr isPhoto="false"/>
        </p:nvGrpSpPr>
        <p:grpSpPr>
          <a:xfrm flipH="false" flipV="false" rot="0">
            <a:off x="7656498" y="4174768"/>
            <a:ext cx="4141689" cy="2074982"/>
            <a:chOff x="0" y="0"/>
            <a:chExt cx="4141689" cy="2074982"/>
          </a:xfrm>
        </p:grpSpPr>
        <p:sp>
          <p:nvSpPr>
            <p:cNvPr hidden="false" id="271" name="Shape 271"/>
            <p:cNvSpPr txBox="false"/>
            <p:nvPr isPhoto="false"/>
          </p:nvSpPr>
          <p:spPr>
            <a:xfrm flipH="false" flipV="false" rot="0">
              <a:off x="1" y="0"/>
              <a:ext cx="4141687" cy="2074982"/>
            </a:xfrm>
            <a:prstGeom prst="roundRect">
              <a:avLst>
                <a:gd fmla="val 5247" name="adj"/>
              </a:avLst>
            </a:prstGeom>
            <a:solidFill>
              <a:schemeClr val="bg1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272" name="Shape 272"/>
            <p:cNvSpPr txBox="false"/>
            <p:nvPr isPhoto="false"/>
          </p:nvSpPr>
          <p:spPr>
            <a:xfrm flipH="false" flipV="false" rot="0">
              <a:off x="0" y="0"/>
              <a:ext cx="4141687" cy="377124"/>
            </a:xfrm>
            <a:prstGeom prst="round2SameRect">
              <a:avLst>
                <a:gd fmla="val 21946" name="adj1"/>
                <a:gd fmla="val 0" name="adj2"/>
              </a:avLst>
            </a:prstGeom>
            <a:solidFill>
              <a:srgbClr val="0297E5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273" name="Shape 273"/>
            <p:cNvSpPr txBox="true"/>
            <p:nvPr isPhoto="false"/>
          </p:nvSpPr>
          <p:spPr>
            <a:xfrm flipH="false" flipV="false" rot="0">
              <a:off x="194278" y="442345"/>
              <a:ext cx="3905527" cy="1533112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lstStyle>
              <a:defPPr/>
              <a:lvl1pPr algn="l" indent="0" lvl="0" marL="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0" lvl="1" marL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0" lvl="2" marL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0" lvl="3" marL="13716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0" lvl="4" marL="18288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0" lvl="5" marL="22860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0" lvl="6" marL="2743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0" lvl="7" marL="3200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0" lvl="8" marL="36576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285750" marL="285750">
                <a:lnSpc>
                  <a:spcPts val="1900"/>
                </a:lnSpc>
                <a:buClr>
                  <a:srgbClr val="0297E5"/>
                </a:buClr>
                <a:buFont typeface="Arial"/>
                <a:buChar char="•"/>
              </a:pPr>
              <a:r>
                <a:rPr sz="1200">
                  <a:solidFill>
                    <a:srgbClr val="616161"/>
                  </a:solidFill>
                  <a:latin typeface="Open Sans"/>
                  <a:ea typeface="Open Sans"/>
                  <a:cs typeface="Open Sans"/>
                </a:rPr>
                <a:t>Проектирование пилотной зоны</a:t>
              </a:r>
            </a:p>
            <a:p>
              <a:pPr indent="-285750" marL="285750">
                <a:lnSpc>
                  <a:spcPts val="1900"/>
                </a:lnSpc>
                <a:buClr>
                  <a:srgbClr val="0297E5"/>
                </a:buClr>
                <a:buFont typeface="Arial"/>
                <a:buChar char="•"/>
              </a:pPr>
              <a:r>
                <a:rPr sz="1200">
                  <a:solidFill>
                    <a:srgbClr val="616161"/>
                  </a:solidFill>
                  <a:latin typeface="Open Sans"/>
                  <a:ea typeface="Open Sans"/>
                  <a:cs typeface="Open Sans"/>
                </a:rPr>
                <a:t>Выбор оборудования и конкурсные процедуры</a:t>
              </a:r>
            </a:p>
            <a:p>
              <a:pPr indent="-285750" marL="285750">
                <a:lnSpc>
                  <a:spcPts val="1900"/>
                </a:lnSpc>
                <a:buClr>
                  <a:srgbClr val="0297E5"/>
                </a:buClr>
                <a:buFont typeface="Arial"/>
                <a:buChar char="•"/>
              </a:pPr>
              <a:r>
                <a:rPr sz="1200">
                  <a:solidFill>
                    <a:srgbClr val="616161"/>
                  </a:solidFill>
                  <a:latin typeface="Open Sans"/>
                  <a:ea typeface="Open Sans"/>
                  <a:cs typeface="Open Sans"/>
                </a:rPr>
                <a:t>Обучение специалистов</a:t>
              </a:r>
            </a:p>
            <a:p>
              <a:pPr indent="-285750" marL="285750">
                <a:lnSpc>
                  <a:spcPts val="1900"/>
                </a:lnSpc>
                <a:buClr>
                  <a:srgbClr val="0297E5"/>
                </a:buClr>
                <a:buFont typeface="Arial"/>
                <a:buChar char="•"/>
              </a:pPr>
              <a:r>
                <a:rPr sz="1200">
                  <a:solidFill>
                    <a:srgbClr val="616161"/>
                  </a:solidFill>
                  <a:latin typeface="Open Sans"/>
                  <a:ea typeface="Open Sans"/>
                  <a:cs typeface="Open Sans"/>
                </a:rPr>
                <a:t>Запуск в опытную эксплуатацию</a:t>
              </a:r>
            </a:p>
            <a:p>
              <a:pPr indent="-285750" marL="285750">
                <a:lnSpc>
                  <a:spcPts val="1900"/>
                </a:lnSpc>
                <a:buClr>
                  <a:srgbClr val="0297E5"/>
                </a:buClr>
                <a:buFont typeface="Arial"/>
                <a:buChar char="•"/>
              </a:pPr>
              <a:r>
                <a:rPr sz="1200">
                  <a:solidFill>
                    <a:srgbClr val="616161"/>
                  </a:solidFill>
                  <a:latin typeface="Open Sans"/>
                  <a:ea typeface="Open Sans"/>
                  <a:cs typeface="Open Sans"/>
                </a:rPr>
                <a:t>Выполнение реальных работ для заказчиков</a:t>
              </a:r>
            </a:p>
          </p:txBody>
        </p:sp>
        <p:sp>
          <p:nvSpPr>
            <p:cNvPr hidden="false" id="274" name="Shape 274"/>
            <p:cNvSpPr txBox="false"/>
            <p:nvPr isPhoto="false"/>
          </p:nvSpPr>
          <p:spPr>
            <a:xfrm flipH="false" flipV="false" rot="0">
              <a:off x="1044760" y="47192"/>
              <a:ext cx="2052165" cy="311624"/>
            </a:xfrm>
            <a:prstGeom prst="rect">
              <a:avLst/>
            </a:prstGeom>
            <a:noFill/>
          </p:spPr>
          <p:txBody>
            <a:bodyPr bIns="45720" lIns="91440" rIns="91440" tIns="45720" wrap="none">
              <a:spAutoFit/>
            </a:bodyPr>
            <a:p>
              <a:pPr algn="ctr" indent="0" marL="0">
                <a:lnSpc>
                  <a:spcPct val="107000"/>
                </a:lnSpc>
                <a:spcAft>
                  <a:spcPts val="800"/>
                </a:spcAft>
              </a:pPr>
              <a:r>
                <a:rPr b="true" sz="14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ПИЛОТНЫЙ ПРОЕКТ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hidden="false" id="275" name="Shape 275"/>
          <p:cNvGrpSpPr/>
          <p:nvPr isPhoto="false"/>
        </p:nvGrpSpPr>
        <p:grpSpPr>
          <a:xfrm flipH="false" flipV="false" rot="0">
            <a:off x="7614617" y="961074"/>
            <a:ext cx="4141689" cy="2967068"/>
            <a:chOff x="0" y="0"/>
            <a:chExt cx="4141689" cy="2967068"/>
          </a:xfrm>
        </p:grpSpPr>
        <p:sp>
          <p:nvSpPr>
            <p:cNvPr hidden="false" id="276" name="Shape 276"/>
            <p:cNvSpPr txBox="false"/>
            <p:nvPr isPhoto="false"/>
          </p:nvSpPr>
          <p:spPr>
            <a:xfrm flipH="false" flipV="false" rot="0">
              <a:off x="1" y="0"/>
              <a:ext cx="4141687" cy="2967068"/>
            </a:xfrm>
            <a:prstGeom prst="roundRect">
              <a:avLst>
                <a:gd fmla="val 5247" name="adj"/>
              </a:avLst>
            </a:prstGeom>
            <a:solidFill>
              <a:schemeClr val="bg1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277" name="Shape 277"/>
            <p:cNvSpPr txBox="false"/>
            <p:nvPr isPhoto="false"/>
          </p:nvSpPr>
          <p:spPr>
            <a:xfrm flipH="false" flipV="false" rot="0">
              <a:off x="0" y="0"/>
              <a:ext cx="4141687" cy="358816"/>
            </a:xfrm>
            <a:prstGeom prst="round2SameRect">
              <a:avLst>
                <a:gd fmla="val 21946" name="adj1"/>
                <a:gd fmla="val 0" name="adj2"/>
              </a:avLst>
            </a:prstGeom>
            <a:solidFill>
              <a:srgbClr val="0297E5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278" name="Shape 278"/>
            <p:cNvSpPr txBox="true"/>
            <p:nvPr isPhoto="false"/>
          </p:nvSpPr>
          <p:spPr>
            <a:xfrm flipH="false" flipV="false" rot="0">
              <a:off x="152396" y="350602"/>
              <a:ext cx="3989290" cy="2528897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lstStyle>
              <a:defPPr/>
              <a:lvl1pPr algn="l" indent="0" lvl="0" marL="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0" lvl="1" marL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0" lvl="2" marL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0" lvl="3" marL="13716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0" lvl="4" marL="18288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0" lvl="5" marL="22860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0" lvl="6" marL="2743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0" lvl="7" marL="3200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0" lvl="8" marL="36576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285750" marL="285750">
                <a:lnSpc>
                  <a:spcPts val="1900"/>
                </a:lnSpc>
                <a:buClr>
                  <a:srgbClr val="0297E5"/>
                </a:buClr>
                <a:buFont typeface="Arial"/>
                <a:buChar char="•"/>
              </a:pPr>
              <a:r>
                <a:rPr sz="1200">
                  <a:solidFill>
                    <a:srgbClr val="616161"/>
                  </a:solidFill>
                  <a:latin typeface="Open Sans"/>
                  <a:ea typeface="Open Sans"/>
                  <a:cs typeface="Open Sans"/>
                </a:rPr>
                <a:t>Проектный отбор и тесты</a:t>
              </a:r>
            </a:p>
            <a:p>
              <a:pPr indent="-285750" marL="285750">
                <a:lnSpc>
                  <a:spcPts val="1900"/>
                </a:lnSpc>
                <a:buClr>
                  <a:srgbClr val="0297E5"/>
                </a:buClr>
                <a:buFont typeface="Arial"/>
                <a:buChar char="•"/>
              </a:pPr>
              <a:r>
                <a:rPr sz="1200">
                  <a:solidFill>
                    <a:srgbClr val="616161"/>
                  </a:solidFill>
                  <a:latin typeface="Open Sans"/>
                  <a:ea typeface="Open Sans"/>
                  <a:cs typeface="Open Sans"/>
                </a:rPr>
                <a:t>Проектирование пилотной зоны</a:t>
              </a:r>
            </a:p>
            <a:p>
              <a:pPr indent="-285750" marL="285750">
                <a:lnSpc>
                  <a:spcPts val="1900"/>
                </a:lnSpc>
                <a:buClr>
                  <a:srgbClr val="0297E5"/>
                </a:buClr>
                <a:buFont typeface="Arial"/>
                <a:buChar char="•"/>
              </a:pPr>
              <a:r>
                <a:rPr sz="1200">
                  <a:solidFill>
                    <a:srgbClr val="616161"/>
                  </a:solidFill>
                  <a:latin typeface="Open Sans"/>
                  <a:ea typeface="Open Sans"/>
                  <a:cs typeface="Open Sans"/>
                </a:rPr>
                <a:t>Согласование функционала оборудования и ПО с заинтересованными организациями</a:t>
              </a:r>
            </a:p>
            <a:p>
              <a:pPr indent="-285750" marL="285750">
                <a:lnSpc>
                  <a:spcPts val="1900"/>
                </a:lnSpc>
                <a:buClr>
                  <a:srgbClr val="0297E5"/>
                </a:buClr>
                <a:buFont typeface="Arial"/>
                <a:buChar char="•"/>
              </a:pPr>
              <a:r>
                <a:rPr sz="1200">
                  <a:solidFill>
                    <a:srgbClr val="616161"/>
                  </a:solidFill>
                  <a:latin typeface="Open Sans"/>
                  <a:ea typeface="Open Sans"/>
                  <a:cs typeface="Open Sans"/>
                </a:rPr>
                <a:t>Тестирование оборудования на соответствия запроектированному функционалы</a:t>
              </a:r>
            </a:p>
            <a:p>
              <a:pPr indent="-285750" marL="285750">
                <a:lnSpc>
                  <a:spcPts val="1900"/>
                </a:lnSpc>
                <a:buClr>
                  <a:srgbClr val="0297E5"/>
                </a:buClr>
                <a:buFont typeface="Arial"/>
                <a:buChar char="•"/>
              </a:pPr>
              <a:r>
                <a:rPr sz="1200">
                  <a:solidFill>
                    <a:srgbClr val="616161"/>
                  </a:solidFill>
                  <a:latin typeface="Open Sans"/>
                  <a:ea typeface="Open Sans"/>
                  <a:cs typeface="Open Sans"/>
                </a:rPr>
                <a:t>Тендерные процедуры и контрактирование</a:t>
              </a:r>
            </a:p>
            <a:p>
              <a:pPr indent="-285750" marL="285750">
                <a:lnSpc>
                  <a:spcPts val="1900"/>
                </a:lnSpc>
                <a:buClr>
                  <a:srgbClr val="0297E5"/>
                </a:buClr>
                <a:buFont typeface="Arial"/>
                <a:buChar char="•"/>
              </a:pPr>
              <a:r>
                <a:rPr sz="1200">
                  <a:solidFill>
                    <a:srgbClr val="616161"/>
                  </a:solidFill>
                  <a:latin typeface="Open Sans"/>
                  <a:ea typeface="Open Sans"/>
                  <a:cs typeface="Open Sans"/>
                </a:rPr>
                <a:t>Эксплуатация в течение 6 месяцев (с октября 2024 по март 2025)</a:t>
              </a:r>
            </a:p>
            <a:p>
              <a:pPr indent="-285750" marL="285750">
                <a:lnSpc>
                  <a:spcPts val="1900"/>
                </a:lnSpc>
                <a:buClr>
                  <a:srgbClr val="0297E5"/>
                </a:buClr>
                <a:buFont typeface="Arial"/>
                <a:buChar char="•"/>
              </a:pPr>
              <a:r>
                <a:rPr sz="1200">
                  <a:solidFill>
                    <a:srgbClr val="616161"/>
                  </a:solidFill>
                  <a:latin typeface="Open Sans"/>
                  <a:ea typeface="Open Sans"/>
                  <a:cs typeface="Open Sans"/>
                </a:rPr>
                <a:t>Принятие решения о масштабировании</a:t>
              </a:r>
            </a:p>
          </p:txBody>
        </p:sp>
        <p:sp>
          <p:nvSpPr>
            <p:cNvPr hidden="false" id="279" name="Shape 279"/>
            <p:cNvSpPr txBox="false"/>
            <p:nvPr isPhoto="false"/>
          </p:nvSpPr>
          <p:spPr>
            <a:xfrm flipH="false" flipV="false" rot="0">
              <a:off x="1140142" y="47193"/>
              <a:ext cx="1861406" cy="311624"/>
            </a:xfrm>
            <a:prstGeom prst="rect">
              <a:avLst/>
            </a:prstGeom>
            <a:noFill/>
          </p:spPr>
          <p:txBody>
            <a:bodyPr bIns="45720" lIns="91440" rIns="91440" tIns="45720" wrap="none">
              <a:spAutoFit/>
            </a:bodyPr>
            <a:p>
              <a:pPr algn="ctr" indent="0" marL="0">
                <a:lnSpc>
                  <a:spcPct val="107000"/>
                </a:lnSpc>
                <a:spcAft>
                  <a:spcPts val="800"/>
                </a:spcAft>
              </a:pPr>
              <a:r>
                <a:rPr b="true" sz="14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ПРОЦЕСС ВЫБОРА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hidden="false" id="280" name="Shape 280"/>
          <p:cNvGrpSpPr/>
          <p:nvPr isPhoto="false"/>
        </p:nvGrpSpPr>
        <p:grpSpPr>
          <a:xfrm flipH="false" flipV="false" rot="0">
            <a:off x="453094" y="917391"/>
            <a:ext cx="4141689" cy="2967067"/>
            <a:chOff x="0" y="0"/>
            <a:chExt cx="4141689" cy="2967067"/>
          </a:xfrm>
        </p:grpSpPr>
        <p:sp>
          <p:nvSpPr>
            <p:cNvPr hidden="false" id="281" name="Shape 281"/>
            <p:cNvSpPr txBox="false"/>
            <p:nvPr isPhoto="false"/>
          </p:nvSpPr>
          <p:spPr>
            <a:xfrm flipH="false" flipV="false" rot="0">
              <a:off x="1" y="0"/>
              <a:ext cx="4141687" cy="2967067"/>
            </a:xfrm>
            <a:prstGeom prst="roundRect">
              <a:avLst>
                <a:gd fmla="val 5247" name="adj"/>
              </a:avLst>
            </a:prstGeom>
            <a:solidFill>
              <a:schemeClr val="bg1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282" name="Shape 282"/>
            <p:cNvSpPr txBox="false"/>
            <p:nvPr isPhoto="false"/>
          </p:nvSpPr>
          <p:spPr>
            <a:xfrm flipH="false" flipV="false" rot="0">
              <a:off x="0" y="0"/>
              <a:ext cx="4141687" cy="595546"/>
            </a:xfrm>
            <a:prstGeom prst="round2SameRect">
              <a:avLst>
                <a:gd fmla="val 21946" name="adj1"/>
                <a:gd fmla="val 0" name="adj2"/>
              </a:avLst>
            </a:prstGeom>
            <a:solidFill>
              <a:srgbClr val="00B050"/>
            </a:solidFill>
            <a:ln>
              <a:noFill/>
            </a:ln>
          </p:spPr>
          <p:txBody>
            <a:bodyPr anchor="ctr" bIns="45720" lIns="91440" rIns="91440" tIns="45720"/>
            <a:p>
              <a:pPr algn="ctr" indent="0" marL="0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283" name="Shape 283"/>
            <p:cNvSpPr txBox="true"/>
            <p:nvPr isPhoto="false"/>
          </p:nvSpPr>
          <p:spPr>
            <a:xfrm flipH="false" flipV="false" rot="0">
              <a:off x="107264" y="682304"/>
              <a:ext cx="3667222" cy="2123658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lstStyle>
              <a:defPPr/>
              <a:lvl1pPr algn="l" indent="0" lvl="0" marL="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indent="0" lvl="1" marL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0" lvl="2" marL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0" lvl="3" marL="13716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0" lvl="4" marL="18288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0" lvl="5" marL="22860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0" lvl="6" marL="2743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0" lvl="7" marL="3200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0" lvl="8" marL="36576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77800" marL="177800">
                <a:buClr>
                  <a:srgbClr val="00B050"/>
                </a:buClr>
                <a:buFont typeface="Arial"/>
                <a:buChar char="•"/>
              </a:pPr>
              <a:r>
                <a:rPr sz="1100">
                  <a:solidFill>
                    <a:srgbClr val="616161"/>
                  </a:solidFill>
                  <a:latin typeface="Open Sans"/>
                  <a:ea typeface="Open Sans"/>
                  <a:cs typeface="Open Sans"/>
                </a:rPr>
                <a:t>Производство БВС</a:t>
              </a:r>
            </a:p>
            <a:p>
              <a:pPr indent="-177800" marL="177800">
                <a:buClr>
                  <a:srgbClr val="00B050"/>
                </a:buClr>
                <a:buFont typeface="Arial"/>
                <a:buChar char="•"/>
              </a:pPr>
              <a:r>
                <a:rPr sz="1100">
                  <a:solidFill>
                    <a:srgbClr val="616161"/>
                  </a:solidFill>
                  <a:latin typeface="Open Sans"/>
                  <a:ea typeface="Open Sans"/>
                  <a:cs typeface="Open Sans"/>
                </a:rPr>
                <a:t>Дронопорты</a:t>
              </a:r>
            </a:p>
            <a:p>
              <a:pPr indent="-177800" marL="177800">
                <a:buClr>
                  <a:srgbClr val="00B050"/>
                </a:buClr>
                <a:buFont typeface="Arial"/>
                <a:buChar char="•"/>
              </a:pPr>
              <a:r>
                <a:rPr sz="1100">
                  <a:solidFill>
                    <a:srgbClr val="616161"/>
                  </a:solidFill>
                  <a:latin typeface="Open Sans"/>
                  <a:ea typeface="Open Sans"/>
                  <a:cs typeface="Open Sans"/>
                </a:rPr>
                <a:t>Стационарные и мобильные узлы управления</a:t>
              </a:r>
            </a:p>
            <a:p>
              <a:pPr indent="-177800" marL="177800">
                <a:buClr>
                  <a:srgbClr val="00B050"/>
                </a:buClr>
                <a:buFont typeface="Arial"/>
                <a:buChar char="•"/>
              </a:pPr>
              <a:r>
                <a:rPr sz="1100">
                  <a:solidFill>
                    <a:srgbClr val="616161"/>
                  </a:solidFill>
                  <a:latin typeface="Open Sans"/>
                  <a:ea typeface="Open Sans"/>
                  <a:cs typeface="Open Sans"/>
                </a:rPr>
                <a:t>Системы связи с БВС</a:t>
              </a:r>
            </a:p>
            <a:p>
              <a:pPr indent="-177800" marL="177800">
                <a:buClr>
                  <a:srgbClr val="00B050"/>
                </a:buClr>
                <a:buFont typeface="Arial"/>
                <a:buChar char="•"/>
              </a:pPr>
              <a:r>
                <a:rPr sz="1100">
                  <a:solidFill>
                    <a:srgbClr val="616161"/>
                  </a:solidFill>
                  <a:latin typeface="Open Sans"/>
                  <a:ea typeface="Open Sans"/>
                  <a:cs typeface="Open Sans"/>
                </a:rPr>
                <a:t>Системы коммутации и передачи каналов С2</a:t>
              </a:r>
            </a:p>
            <a:p>
              <a:pPr indent="-177800" marL="177800">
                <a:buClr>
                  <a:srgbClr val="00B050"/>
                </a:buClr>
                <a:buFont typeface="Arial"/>
                <a:buChar char="•"/>
              </a:pPr>
              <a:r>
                <a:rPr sz="1100">
                  <a:solidFill>
                    <a:srgbClr val="616161"/>
                  </a:solidFill>
                  <a:latin typeface="Open Sans"/>
                  <a:ea typeface="Open Sans"/>
                  <a:cs typeface="Open Sans"/>
                </a:rPr>
                <a:t>Трансподеры, бортовое оборудование, системы свой-чужой</a:t>
              </a:r>
            </a:p>
            <a:p>
              <a:pPr indent="-177800" marL="177800">
                <a:buClr>
                  <a:srgbClr val="00B050"/>
                </a:buClr>
                <a:buFont typeface="Arial"/>
                <a:buChar char="•"/>
              </a:pPr>
              <a:r>
                <a:rPr sz="1100">
                  <a:solidFill>
                    <a:srgbClr val="616161"/>
                  </a:solidFill>
                  <a:latin typeface="Open Sans"/>
                  <a:ea typeface="Open Sans"/>
                  <a:cs typeface="Open Sans"/>
                </a:rPr>
                <a:t>Системы обеспечения безопасности (локаторы, ружья, ПО мониторинга, комплексные системы)</a:t>
              </a:r>
            </a:p>
            <a:p>
              <a:pPr indent="-177800" marL="177800">
                <a:buClr>
                  <a:srgbClr val="00B050"/>
                </a:buClr>
                <a:buFont typeface="Arial"/>
                <a:buChar char="•"/>
              </a:pPr>
              <a:r>
                <a:rPr sz="1100">
                  <a:solidFill>
                    <a:srgbClr val="616161"/>
                  </a:solidFill>
                  <a:latin typeface="Open Sans"/>
                  <a:ea typeface="Open Sans"/>
                  <a:cs typeface="Open Sans"/>
                </a:rPr>
                <a:t>ПО обработки заявок на полеты</a:t>
              </a:r>
            </a:p>
            <a:p>
              <a:pPr indent="-177800" marL="177800">
                <a:buClr>
                  <a:srgbClr val="00B050"/>
                </a:buClr>
                <a:buFont typeface="Arial"/>
                <a:buChar char="•"/>
              </a:pPr>
              <a:r>
                <a:rPr sz="1100">
                  <a:solidFill>
                    <a:srgbClr val="616161"/>
                  </a:solidFill>
                  <a:latin typeface="Open Sans"/>
                  <a:ea typeface="Open Sans"/>
                  <a:cs typeface="Open Sans"/>
                </a:rPr>
                <a:t>ПО анализа данных полезных нагрузок</a:t>
              </a:r>
            </a:p>
            <a:p>
              <a:pPr indent="-177800" marL="177800">
                <a:buClr>
                  <a:srgbClr val="00B050"/>
                </a:buClr>
                <a:buFont typeface="Arial"/>
                <a:buChar char="•"/>
              </a:pPr>
              <a:r>
                <a:rPr sz="1100">
                  <a:solidFill>
                    <a:srgbClr val="616161"/>
                  </a:solidFill>
                  <a:latin typeface="Open Sans"/>
                  <a:ea typeface="Open Sans"/>
                  <a:cs typeface="Open Sans"/>
                </a:rPr>
                <a:t>Маркетплейсы услуг БАС</a:t>
              </a:r>
              <a:endParaRPr sz="1400">
                <a:solidFill>
                  <a:srgbClr val="616161"/>
                </a:solidFill>
                <a:latin typeface="Open Sans"/>
                <a:ea typeface="Open Sans"/>
                <a:cs typeface="Open Sans"/>
              </a:endParaRPr>
            </a:p>
          </p:txBody>
        </p:sp>
        <p:sp>
          <p:nvSpPr>
            <p:cNvPr hidden="false" id="284" name="Shape 284"/>
            <p:cNvSpPr txBox="false"/>
            <p:nvPr isPhoto="false"/>
          </p:nvSpPr>
          <p:spPr>
            <a:xfrm flipH="false" flipV="false" rot="0">
              <a:off x="194279" y="125050"/>
              <a:ext cx="3632262" cy="465704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p>
              <a:pPr algn="ctr" indent="0" marL="0">
                <a:lnSpc>
                  <a:spcPts val="1000"/>
                </a:lnSpc>
                <a:spcAft>
                  <a:spcPts val="800"/>
                </a:spcAft>
              </a:pPr>
              <a:r>
                <a:rPr b="true" sz="14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300 Российских производителей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algn="ctr" indent="0" marL="0">
                <a:lnSpc>
                  <a:spcPts val="1000"/>
                </a:lnSpc>
                <a:spcAft>
                  <a:spcPts val="800"/>
                </a:spcAft>
              </a:pPr>
              <a:r>
                <a:rPr b="true" sz="1400">
                  <a:solidFill>
                    <a:schemeClr val="bg1"/>
                  </a:solidFill>
                  <a:latin typeface="Open Sans"/>
                  <a:ea typeface="Open Sans"/>
                  <a:cs typeface="Open Sans"/>
                </a:rPr>
                <a:t>+ новые продукты от стартапов</a:t>
              </a:r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hidden="false" id="285" name="Shape 285"/>
          <p:cNvSpPr txBox="false"/>
          <p:nvPr isPhoto="false"/>
        </p:nvSpPr>
        <p:spPr>
          <a:xfrm flipH="false" flipV="false" rot="0">
            <a:off x="4661109" y="3506120"/>
            <a:ext cx="2795677" cy="1079782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>
              <a:lnSpc>
                <a:spcPts val="2300"/>
              </a:lnSpc>
              <a:spcAft>
                <a:spcPts val="800"/>
              </a:spcAft>
            </a:pPr>
            <a:r>
              <a:rPr b="true" sz="24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ОПЕРАТОР </a:t>
            </a:r>
            <a:r>
              <a:rPr b="true" sz="16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ИНФРАСТРУКТУРЫ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indent="0" marL="0">
              <a:lnSpc>
                <a:spcPts val="2300"/>
              </a:lnSpc>
              <a:spcAft>
                <a:spcPts val="800"/>
              </a:spcAft>
            </a:pPr>
            <a:r>
              <a:rPr b="true" sz="32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БАС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287" name="Picture 28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4617571" y="1587678"/>
            <a:ext cx="896113" cy="856929"/>
          </a:xfrm>
          <a:prstGeom prst="rect">
            <a:avLst/>
          </a:prstGeom>
        </p:spPr>
      </p:pic>
      <p:pic>
        <p:nvPicPr>
          <p:cNvPr hidden="false" id="289" name="Picture 289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6626463" y="1599696"/>
            <a:ext cx="893065" cy="856930"/>
          </a:xfrm>
          <a:prstGeom prst="rect">
            <a:avLst/>
          </a:prstGeom>
        </p:spPr>
      </p:pic>
      <p:pic>
        <p:nvPicPr>
          <p:cNvPr hidden="false" id="291" name="Picture 291"/>
          <p:cNvPicPr preferRelativeResize="true"/>
          <p:nvPr isPhoto="false"/>
        </p:nvPicPr>
        <p:blipFill>
          <a:blip r:embed="rId3"/>
          <a:stretch/>
        </p:blipFill>
        <p:spPr>
          <a:xfrm flipH="false" flipV="true" rot="0">
            <a:off x="4638054" y="4993374"/>
            <a:ext cx="896113" cy="881333"/>
          </a:xfrm>
          <a:prstGeom prst="rect">
            <a:avLst/>
          </a:prstGeom>
        </p:spPr>
      </p:pic>
      <p:pic>
        <p:nvPicPr>
          <p:cNvPr hidden="false" id="293" name="Picture 293"/>
          <p:cNvPicPr preferRelativeResize="true"/>
          <p:nvPr isPhoto="false"/>
        </p:nvPicPr>
        <p:blipFill>
          <a:blip r:embed="rId4"/>
          <a:stretch/>
        </p:blipFill>
        <p:spPr>
          <a:xfrm flipH="false" flipV="true" rot="0">
            <a:off x="6752036" y="4992503"/>
            <a:ext cx="893066" cy="882108"/>
          </a:xfrm>
          <a:prstGeom prst="rect">
            <a:avLst/>
          </a:prstGeom>
        </p:spPr>
      </p:pic>
      <p:pic>
        <p:nvPicPr>
          <p:cNvPr hidden="false" id="295" name="Picture 295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5796580" y="2715401"/>
            <a:ext cx="466433" cy="585768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296" name="GroupShape 29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97" name="Shape 297"/>
          <p:cNvSpPr txBox="false"/>
          <p:nvPr isPhoto="false"/>
        </p:nvSpPr>
        <p:spPr>
          <a:xfrm flipH="true" flipV="false" rot="0">
            <a:off x="-8" y="-39834"/>
            <a:ext cx="12213227" cy="1192856"/>
          </a:xfrm>
          <a:prstGeom prst="rect">
            <a:avLst/>
          </a:prstGeom>
          <a:solidFill>
            <a:srgbClr val="323A4F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hidden="false" id="298" name="Table 298"/>
          <p:cNvGraphicFramePr/>
          <p:nvPr isPhoto="false"/>
        </p:nvGraphicFramePr>
        <p:xfrm flipH="false" flipV="false" rot="0">
          <a:off x="471160" y="1059956"/>
          <a:ext cx="11216863" cy="5538551"/>
        </p:xfrm>
        <a:graphic>
          <a:graphicData uri="http://schemas.openxmlformats.org/drawingml/2006/table">
            <a:tbl>
              <a:tblPr bandCol="false" bandRow="true" firstCol="false" firstRow="true" lastCol="false" lastRow="false">
                <a:tableStyleId>{5C22544A-7EE6-4342-B048-85BDC9FD1C3A}</a:tableStyleId>
              </a:tblPr>
              <a:tblGrid>
                <a:gridCol w="725001"/>
                <a:gridCol w="2394466"/>
                <a:gridCol w="5772154"/>
                <a:gridCol w="2325242"/>
              </a:tblGrid>
              <a:tr h="386904">
                <a:tc gridSpan="1" hMerge="false" rowSpan="1" vMerge="false">
                  <a:txBody>
                    <a:bodyPr/>
                    <a:p>
                      <a:pPr algn="ctr"/>
                      <a:r>
                        <a:rPr sz="150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Этап</a:t>
                      </a:r>
                    </a:p>
                  </a:txBody>
                  <a:tcPr anchor="ctr" anchorCtr="false" marB="45720" marL="91440" marR="91440" marT="45720" vert="horz">
                    <a:solidFill>
                      <a:srgbClr val="0297E5"/>
                    </a:solidFill>
                  </a:tcPr>
                </a:tc>
                <a:tc gridSpan="1" hMerge="false" rowSpan="1" vMerge="false">
                  <a:txBody>
                    <a:bodyPr/>
                    <a:p>
                      <a:pPr algn="ctr"/>
                      <a:r>
                        <a:rPr sz="150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Название этапа</a:t>
                      </a:r>
                    </a:p>
                  </a:txBody>
                  <a:tcPr anchor="ctr" anchorCtr="false" marB="45720" marL="91440" marR="91440" marT="45720" vert="horz">
                    <a:solidFill>
                      <a:srgbClr val="0297E5"/>
                    </a:solidFill>
                  </a:tcPr>
                </a:tc>
                <a:tc gridSpan="1" hMerge="false" rowSpan="1" vMerge="false">
                  <a:txBody>
                    <a:bodyPr/>
                    <a:p>
                      <a:pPr algn="ctr"/>
                      <a:r>
                        <a:rPr sz="150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Содержание этапа</a:t>
                      </a:r>
                    </a:p>
                  </a:txBody>
                  <a:tcPr anchor="ctr" anchorCtr="false" marB="45720" marL="91440" marR="91440" marT="45720" vert="horz">
                    <a:solidFill>
                      <a:srgbClr val="0297E5"/>
                    </a:solidFill>
                  </a:tcPr>
                </a:tc>
                <a:tc gridSpan="1" hMerge="false" rowSpan="1" vMerge="false">
                  <a:txBody>
                    <a:bodyPr/>
                    <a:p>
                      <a:pPr algn="ctr"/>
                      <a:r>
                        <a:rPr sz="1500">
                          <a:solidFill>
                            <a:schemeClr val="bg1"/>
                          </a:solidFill>
                          <a:latin typeface="Open Sans"/>
                          <a:ea typeface="Open Sans"/>
                          <a:cs typeface="Open Sans"/>
                        </a:rPr>
                        <a:t>Сроки реализации</a:t>
                      </a:r>
                    </a:p>
                  </a:txBody>
                  <a:tcPr anchor="ctr" anchorCtr="false" marB="45720" marL="91440" marR="91440" marT="45720" vert="horz">
                    <a:solidFill>
                      <a:srgbClr val="0297E5"/>
                    </a:solidFill>
                  </a:tcPr>
                </a:tc>
              </a:tr>
              <a:tr h="2257821">
                <a:tc gridSpan="1" hMerge="false" rowSpan="1" vMerge="false">
                  <a:txBody>
                    <a:bodyPr/>
                    <a:p>
                      <a:pPr algn="ctr"/>
                      <a:r>
                        <a:rPr b="true" sz="2400">
                          <a:solidFill>
                            <a:srgbClr val="0297E5"/>
                          </a:solidFill>
                          <a:latin typeface="Open Sans"/>
                          <a:ea typeface="Open Sans"/>
                          <a:cs typeface="Open Sans"/>
                        </a:rPr>
                        <a:t>1</a:t>
                      </a:r>
                    </a:p>
                  </a:txBody>
                  <a:tcPr anchor="ctr" anchorCtr="false" marB="45720" marL="91440" marR="91440" marT="45720" vert="horz">
                    <a:solidFill>
                      <a:schemeClr val="bg1">
                        <a:lumMod val="95000"/>
                        <a:alpha val="70000"/>
                      </a:schemeClr>
                    </a:solidFill>
                  </a:tcPr>
                </a:tc>
                <a:tc gridSpan="1" hMerge="false" rowSpan="1" vMerge="false">
                  <a:txBody>
                    <a:bodyPr/>
                    <a:p>
                      <a:pPr algn="ctr"/>
                      <a:r>
                        <a:rPr b="true" sz="1400">
                          <a:solidFill>
                            <a:srgbClr val="203A5B"/>
                          </a:solidFill>
                          <a:latin typeface="Open Sans"/>
                          <a:ea typeface="Open Sans"/>
                          <a:cs typeface="Open Sans"/>
                        </a:rPr>
                        <a:t>Пилотный проект тестирования инфраструктуры управления БАС</a:t>
                      </a:r>
                    </a:p>
                    <a:p>
                      <a:pPr algn="ctr"/>
                      <a:r>
                        <a:rPr b="true" sz="1400">
                          <a:solidFill>
                            <a:srgbClr val="203A5B"/>
                          </a:solidFill>
                          <a:latin typeface="Open Sans"/>
                          <a:ea typeface="Open Sans"/>
                          <a:cs typeface="Open Sans"/>
                        </a:rPr>
                        <a:t>в Югре</a:t>
                      </a:r>
                    </a:p>
                  </a:txBody>
                  <a:tcPr anchor="ctr" anchorCtr="false" marB="45720" marL="91440" marR="91440" marT="45720" vert="horz">
                    <a:solidFill>
                      <a:schemeClr val="bg1">
                        <a:lumMod val="95000"/>
                        <a:alpha val="70000"/>
                      </a:schemeClr>
                    </a:solidFill>
                  </a:tcPr>
                </a:tc>
                <a:tc gridSpan="1" hMerge="false" rowSpan="1" vMerge="false">
                  <a:txBody>
                    <a:bodyPr/>
                    <a:p>
                      <a:pPr indent="-285750" marL="285750">
                        <a:buClr>
                          <a:schemeClr val="tx2"/>
                        </a:buClr>
                        <a:buFont typeface="Arial"/>
                        <a:buChar char="•"/>
                      </a:pPr>
                      <a:r>
                        <a:rPr sz="1400">
                          <a:solidFill>
                            <a:srgbClr val="203A5B"/>
                          </a:solidFill>
                          <a:latin typeface="Open Sans"/>
                          <a:ea typeface="Open Sans"/>
                          <a:cs typeface="Open Sans"/>
                        </a:rPr>
                        <a:t>Создание юридического лица – оператора проекта</a:t>
                      </a:r>
                    </a:p>
                    <a:p>
                      <a:pPr indent="-285750" marL="285750">
                        <a:buClr>
                          <a:schemeClr val="tx2"/>
                        </a:buClr>
                        <a:buFont typeface="Arial"/>
                        <a:buChar char="•"/>
                      </a:pPr>
                      <a:r>
                        <a:rPr sz="1400">
                          <a:solidFill>
                            <a:srgbClr val="203A5B"/>
                          </a:solidFill>
                          <a:latin typeface="Open Sans"/>
                          <a:ea typeface="Open Sans"/>
                          <a:cs typeface="Open Sans"/>
                        </a:rPr>
                        <a:t>Проектирование, импортозамещение и климатическая адаптация опытных образцов технических средств</a:t>
                      </a:r>
                    </a:p>
                    <a:p>
                      <a:pPr indent="-285750" marL="285750">
                        <a:buClr>
                          <a:schemeClr val="tx2"/>
                        </a:buClr>
                        <a:buFont typeface="Arial"/>
                        <a:buChar char="•"/>
                      </a:pPr>
                      <a:r>
                        <a:rPr sz="1400">
                          <a:solidFill>
                            <a:srgbClr val="203A5B"/>
                          </a:solidFill>
                          <a:latin typeface="Open Sans"/>
                          <a:ea typeface="Open Sans"/>
                          <a:cs typeface="Open Sans"/>
                        </a:rPr>
                        <a:t>Производство и развертывание технических средств, ввод в опытную эксплуатацию</a:t>
                      </a:r>
                    </a:p>
                    <a:p>
                      <a:pPr indent="-285750" marL="285750">
                        <a:buClr>
                          <a:schemeClr val="tx2"/>
                        </a:buClr>
                        <a:buFont typeface="Arial"/>
                        <a:buChar char="•"/>
                      </a:pPr>
                      <a:r>
                        <a:rPr sz="1400">
                          <a:solidFill>
                            <a:srgbClr val="203A5B"/>
                          </a:solidFill>
                          <a:latin typeface="Open Sans"/>
                          <a:ea typeface="Open Sans"/>
                          <a:cs typeface="Open Sans"/>
                        </a:rPr>
                        <a:t>Начало предоставления услуг и валидация бизнес-моделей</a:t>
                      </a:r>
                    </a:p>
                  </a:txBody>
                  <a:tcPr anchor="ctr" anchorCtr="false" marB="45720" marL="91440" marR="91440" marT="45720" vert="horz">
                    <a:solidFill>
                      <a:schemeClr val="bg1">
                        <a:lumMod val="95000"/>
                        <a:alpha val="70000"/>
                      </a:schemeClr>
                    </a:solidFill>
                  </a:tcPr>
                </a:tc>
                <a:tc gridSpan="1" hMerge="false" rowSpan="1" vMerge="false">
                  <a:txBody>
                    <a:bodyPr/>
                    <a:p>
                      <a:pPr algn="ctr"/>
                      <a:r>
                        <a:rPr b="true" sz="2400">
                          <a:solidFill>
                            <a:srgbClr val="0297E5"/>
                          </a:solidFill>
                          <a:latin typeface="Open Sans"/>
                          <a:ea typeface="Open Sans"/>
                          <a:cs typeface="Open Sans"/>
                        </a:rPr>
                        <a:t>2023 - 2025</a:t>
                      </a:r>
                    </a:p>
                  </a:txBody>
                  <a:tcPr anchor="ctr" anchorCtr="false" marB="45720" marL="91440" marR="91440" marT="45720" vert="horz">
                    <a:solidFill>
                      <a:schemeClr val="bg1">
                        <a:lumMod val="95000"/>
                        <a:alpha val="70000"/>
                      </a:schemeClr>
                    </a:solidFill>
                  </a:tcPr>
                </a:tc>
              </a:tr>
              <a:tr h="1446913">
                <a:tc gridSpan="1" hMerge="false" rowSpan="1" vMerge="false">
                  <a:txBody>
                    <a:bodyPr/>
                    <a:p>
                      <a:pPr algn="ctr"/>
                      <a:r>
                        <a:rPr b="true" sz="2400">
                          <a:solidFill>
                            <a:srgbClr val="0297E5"/>
                          </a:solidFill>
                          <a:latin typeface="Open Sans"/>
                          <a:ea typeface="Open Sans"/>
                          <a:cs typeface="Open Sans"/>
                        </a:rPr>
                        <a:t>2</a:t>
                      </a:r>
                    </a:p>
                  </a:txBody>
                  <a:tcPr anchor="ctr" anchorCtr="false" marB="45720" marL="91440" marR="91440" marT="45720" vert="horz">
                    <a:solidFill>
                      <a:schemeClr val="bg1">
                        <a:alpha val="70000"/>
                      </a:schemeClr>
                    </a:solidFill>
                  </a:tcPr>
                </a:tc>
                <a:tc gridSpan="1" hMerge="false" rowSpan="1" vMerge="false">
                  <a:txBody>
                    <a:bodyPr/>
                    <a:p>
                      <a:pPr algn="ctr"/>
                      <a:r>
                        <a:rPr b="true" sz="1400">
                          <a:solidFill>
                            <a:srgbClr val="203A5B"/>
                          </a:solidFill>
                          <a:latin typeface="Open Sans"/>
                          <a:ea typeface="Open Sans"/>
                          <a:cs typeface="Open Sans"/>
                        </a:rPr>
                        <a:t>Масштабирование на</a:t>
                      </a:r>
                      <a:r>
                        <a:rPr b="true" sz="1400">
                          <a:solidFill>
                            <a:srgbClr val="203A5B"/>
                          </a:solidFill>
                          <a:latin typeface="Open Sans"/>
                          <a:ea typeface="Open Sans"/>
                          <a:cs typeface="Open Sans"/>
                        </a:rPr>
                        <a:t> </a:t>
                      </a:r>
                      <a:r>
                        <a:rPr b="true" sz="1400">
                          <a:solidFill>
                            <a:srgbClr val="203A5B"/>
                          </a:solidFill>
                          <a:latin typeface="Open Sans"/>
                          <a:ea typeface="Open Sans"/>
                          <a:cs typeface="Open Sans"/>
                        </a:rPr>
                        <a:t>территорию Югры</a:t>
                      </a:r>
                    </a:p>
                  </a:txBody>
                  <a:tcPr anchor="ctr" anchorCtr="false" marB="45720" marL="91440" marR="91440" marT="45720" vert="horz">
                    <a:solidFill>
                      <a:schemeClr val="bg1">
                        <a:alpha val="70000"/>
                      </a:schemeClr>
                    </a:solidFill>
                  </a:tcPr>
                </a:tc>
                <a:tc gridSpan="1" hMerge="false" rowSpan="1" vMerge="false">
                  <a:txBody>
                    <a:bodyPr/>
                    <a:p>
                      <a:pPr indent="-285750" marL="285750"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/>
                        <a:buChar char="•"/>
                      </a:pPr>
                      <a:r>
                        <a:rPr sz="1400">
                          <a:solidFill>
                            <a:srgbClr val="203A5B"/>
                          </a:solidFill>
                          <a:latin typeface="Open Sans"/>
                          <a:ea typeface="Open Sans"/>
                          <a:cs typeface="Open Sans"/>
                        </a:rPr>
                        <a:t>Запуск проекта на всей территории Югры</a:t>
                      </a:r>
                    </a:p>
                    <a:p>
                      <a:pPr indent="-285750" marL="285750"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/>
                        <a:buChar char="•"/>
                      </a:pPr>
                      <a:r>
                        <a:rPr sz="1400">
                          <a:solidFill>
                            <a:srgbClr val="203A5B"/>
                          </a:solidFill>
                          <a:latin typeface="Open Sans"/>
                          <a:ea typeface="Open Sans"/>
                          <a:cs typeface="Open Sans"/>
                        </a:rPr>
                        <a:t>Предоставление полного спектра услуг</a:t>
                      </a:r>
                    </a:p>
                    <a:p>
                      <a:pPr indent="-285750" marL="285750"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/>
                        <a:buChar char="•"/>
                      </a:pPr>
                      <a:r>
                        <a:rPr sz="1400">
                          <a:solidFill>
                            <a:srgbClr val="203A5B"/>
                          </a:solidFill>
                          <a:latin typeface="Open Sans"/>
                          <a:ea typeface="Open Sans"/>
                          <a:cs typeface="Open Sans"/>
                        </a:rPr>
                        <a:t>Работа со всеми операторами ДКС в Югре</a:t>
                      </a:r>
                    </a:p>
                    <a:p>
                      <a:pPr indent="-285750" marL="285750">
                        <a:buClr>
                          <a:schemeClr val="tx2">
                            <a:lumMod val="60000"/>
                            <a:lumOff val="40000"/>
                          </a:schemeClr>
                        </a:buClr>
                        <a:buFont typeface="Arial"/>
                        <a:buChar char="•"/>
                      </a:pPr>
                      <a:r>
                        <a:rPr sz="1400">
                          <a:solidFill>
                            <a:srgbClr val="203A5B"/>
                          </a:solidFill>
                          <a:latin typeface="Open Sans"/>
                          <a:ea typeface="Open Sans"/>
                          <a:cs typeface="Open Sans"/>
                        </a:rPr>
                        <a:t>Интеграция с ИТ-системами Правительства Югры и</a:t>
                      </a:r>
                      <a:r>
                        <a:rPr sz="1400">
                          <a:solidFill>
                            <a:srgbClr val="203A5B"/>
                          </a:solidFill>
                          <a:latin typeface="Open Sans"/>
                          <a:ea typeface="Open Sans"/>
                          <a:cs typeface="Open Sans"/>
                        </a:rPr>
                        <a:t> </a:t>
                      </a:r>
                      <a:r>
                        <a:rPr sz="1400">
                          <a:solidFill>
                            <a:srgbClr val="203A5B"/>
                          </a:solidFill>
                          <a:latin typeface="Open Sans"/>
                          <a:ea typeface="Open Sans"/>
                          <a:cs typeface="Open Sans"/>
                        </a:rPr>
                        <a:t>ВИНКов</a:t>
                      </a:r>
                    </a:p>
                  </a:txBody>
                  <a:tcPr anchor="ctr" anchorCtr="false" marB="45720" marL="91440" marR="91440" marT="45720" vert="horz">
                    <a:solidFill>
                      <a:schemeClr val="bg1">
                        <a:alpha val="70000"/>
                      </a:schemeClr>
                    </a:solidFill>
                  </a:tcPr>
                </a:tc>
                <a:tc gridSpan="1" hMerge="false" rowSpan="1" vMerge="false">
                  <a:txBody>
                    <a:bodyPr/>
                    <a:p>
                      <a:pPr algn="ctr"/>
                      <a:r>
                        <a:rPr b="true" sz="2400">
                          <a:solidFill>
                            <a:srgbClr val="0297E5"/>
                          </a:solidFill>
                          <a:latin typeface="Open Sans"/>
                          <a:ea typeface="Open Sans"/>
                          <a:cs typeface="Open Sans"/>
                        </a:rPr>
                        <a:t>2026 - 2027</a:t>
                      </a:r>
                    </a:p>
                  </a:txBody>
                  <a:tcPr anchor="ctr" anchorCtr="false" marB="45720" marL="91440" marR="91440" marT="45720" vert="horz"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446913">
                <a:tc gridSpan="1" hMerge="false" rowSpan="1" vMerge="false">
                  <a:txBody>
                    <a:bodyPr/>
                    <a:p>
                      <a:pPr algn="ctr"/>
                      <a:r>
                        <a:rPr b="true" sz="2400">
                          <a:solidFill>
                            <a:srgbClr val="0297E5"/>
                          </a:solidFill>
                          <a:latin typeface="Open Sans"/>
                          <a:ea typeface="Open Sans"/>
                          <a:cs typeface="Open Sans"/>
                        </a:rPr>
                        <a:t>3</a:t>
                      </a:r>
                    </a:p>
                  </a:txBody>
                  <a:tcPr anchor="ctr" anchorCtr="false" marB="45720" marL="91440" marR="91440" marT="45720" vert="horz">
                    <a:solidFill>
                      <a:schemeClr val="bg1">
                        <a:lumMod val="95000"/>
                        <a:alpha val="70000"/>
                      </a:schemeClr>
                    </a:solidFill>
                  </a:tcPr>
                </a:tc>
                <a:tc gridSpan="1" hMerge="false" rowSpan="1" vMerge="false">
                  <a:txBody>
                    <a:bodyPr/>
                    <a:p>
                      <a:pPr algn="ctr"/>
                      <a:r>
                        <a:rPr b="true" sz="1400">
                          <a:solidFill>
                            <a:srgbClr val="203A5B"/>
                          </a:solidFill>
                          <a:latin typeface="Open Sans"/>
                          <a:ea typeface="Open Sans"/>
                          <a:cs typeface="Open Sans"/>
                        </a:rPr>
                        <a:t>Масштабирование Крайний Север</a:t>
                      </a:r>
                    </a:p>
                  </a:txBody>
                  <a:tcPr anchor="ctr" anchorCtr="false" marB="45720" marL="91440" marR="91440" marT="45720" vert="horz">
                    <a:solidFill>
                      <a:schemeClr val="bg1">
                        <a:lumMod val="95000"/>
                        <a:alpha val="70000"/>
                      </a:schemeClr>
                    </a:solidFill>
                  </a:tcPr>
                </a:tc>
                <a:tc gridSpan="1" hMerge="false" rowSpan="1" vMerge="false">
                  <a:txBody>
                    <a:bodyPr/>
                    <a:p>
                      <a:pPr indent="-285750" marL="285750">
                        <a:buClr>
                          <a:schemeClr val="tx2"/>
                        </a:buClr>
                        <a:buFont typeface="Arial"/>
                        <a:buChar char="•"/>
                      </a:pPr>
                      <a:r>
                        <a:rPr sz="1400">
                          <a:solidFill>
                            <a:srgbClr val="203A5B"/>
                          </a:solidFill>
                          <a:latin typeface="Open Sans"/>
                          <a:ea typeface="Open Sans"/>
                          <a:cs typeface="Open Sans"/>
                        </a:rPr>
                        <a:t>Масштабирование инфраструктуры на территорию регионов Крайнего Севера</a:t>
                      </a:r>
                    </a:p>
                    <a:p>
                      <a:pPr indent="-285750" marL="285750">
                        <a:buClr>
                          <a:schemeClr val="tx2"/>
                        </a:buClr>
                        <a:buFont typeface="Arial"/>
                        <a:buChar char="•"/>
                      </a:pPr>
                      <a:r>
                        <a:rPr sz="1400">
                          <a:solidFill>
                            <a:srgbClr val="203A5B"/>
                          </a:solidFill>
                          <a:latin typeface="Open Sans"/>
                          <a:ea typeface="Open Sans"/>
                          <a:cs typeface="Open Sans"/>
                        </a:rPr>
                        <a:t>Создание центров управления в каждом регионе Крайнего Севера</a:t>
                      </a:r>
                    </a:p>
                    <a:p>
                      <a:pPr indent="-285750" marL="285750">
                        <a:buClr>
                          <a:schemeClr val="tx2"/>
                        </a:buClr>
                        <a:buFont typeface="Arial"/>
                        <a:buChar char="•"/>
                      </a:pPr>
                      <a:r>
                        <a:rPr sz="1400">
                          <a:solidFill>
                            <a:srgbClr val="203A5B"/>
                          </a:solidFill>
                          <a:latin typeface="Open Sans"/>
                          <a:ea typeface="Open Sans"/>
                          <a:cs typeface="Open Sans"/>
                        </a:rPr>
                        <a:t>Наращивание мощности группировки БВС</a:t>
                      </a:r>
                    </a:p>
                  </a:txBody>
                  <a:tcPr anchor="ctr" anchorCtr="false" marB="45720" marL="91440" marR="91440" marT="45720" vert="horz">
                    <a:solidFill>
                      <a:schemeClr val="bg1">
                        <a:lumMod val="95000"/>
                        <a:alpha val="70000"/>
                      </a:schemeClr>
                    </a:solidFill>
                  </a:tcPr>
                </a:tc>
                <a:tc gridSpan="1" hMerge="false" rowSpan="1" vMerge="false">
                  <a:txBody>
                    <a:bodyPr/>
                    <a:p>
                      <a:pPr algn="ctr"/>
                      <a:r>
                        <a:rPr b="true" sz="2400">
                          <a:solidFill>
                            <a:srgbClr val="0297E5"/>
                          </a:solidFill>
                          <a:latin typeface="Open Sans"/>
                          <a:ea typeface="Open Sans"/>
                          <a:cs typeface="Open Sans"/>
                        </a:rPr>
                        <a:t>2028 - 2035</a:t>
                      </a:r>
                    </a:p>
                  </a:txBody>
                  <a:tcPr anchor="ctr" anchorCtr="false" marB="45720" marL="91440" marR="91440" marT="45720" vert="horz">
                    <a:solidFill>
                      <a:schemeClr val="bg1">
                        <a:lumMod val="95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hidden="false" id="299" name="Shape 299"/>
          <p:cNvSpPr txBox="true"/>
          <p:nvPr isPhoto="false"/>
        </p:nvSpPr>
        <p:spPr>
          <a:xfrm flipH="false" flipV="false" rot="0">
            <a:off x="387445" y="265716"/>
            <a:ext cx="9429217" cy="40011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Intro Bold"/>
                <a:ea typeface="Intro Bold"/>
                <a:cs typeface="Intro Bold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000">
                <a:solidFill>
                  <a:schemeClr val="bg1"/>
                </a:solidFill>
              </a:rPr>
              <a:t>ЭТАПЫ РЕАЛИЗАЦИИ ПРОЕКТА</a:t>
            </a:r>
          </a:p>
        </p:txBody>
      </p:sp>
    </p:spTree>
  </p:cSld>
</p:sld>
</file>

<file path=ppt/slides/slide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300" name="GroupShape 30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01" name="Shape 301"/>
          <p:cNvSpPr txBox="false"/>
          <p:nvPr isPhoto="false"/>
        </p:nvSpPr>
        <p:spPr>
          <a:xfrm flipH="true" flipV="false" rot="0">
            <a:off x="-7" y="-39834"/>
            <a:ext cx="12213226" cy="1192855"/>
          </a:xfrm>
          <a:prstGeom prst="rect">
            <a:avLst/>
          </a:prstGeom>
          <a:solidFill>
            <a:srgbClr val="323A4F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02" name="Shape 302"/>
          <p:cNvSpPr txBox="true"/>
          <p:nvPr isPhoto="false"/>
        </p:nvSpPr>
        <p:spPr>
          <a:xfrm flipH="false" flipV="false" rot="0">
            <a:off x="387443" y="265716"/>
            <a:ext cx="9452615" cy="36611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Intro Bold"/>
                <a:ea typeface="Intro Bold"/>
                <a:cs typeface="Intro Bold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 sz="1800">
                <a:solidFill>
                  <a:schemeClr val="bg1"/>
                </a:solidFill>
                <a:latin typeface="Intro Bold"/>
                <a:ea typeface="Intro Bold"/>
                <a:cs typeface="Intro Bold"/>
              </a:rPr>
              <a:t>ОСНОВНЫЕ ПОТРЕБИТЕЛИ</a:t>
            </a:r>
            <a:endParaRPr b="true" sz="1800">
              <a:solidFill>
                <a:schemeClr val="bg1"/>
              </a:solidFill>
              <a:latin typeface="Intro Bold"/>
              <a:ea typeface="Intro Bold"/>
              <a:cs typeface="Intro Bold"/>
            </a:endParaRPr>
          </a:p>
        </p:txBody>
      </p:sp>
      <p:sp>
        <p:nvSpPr>
          <p:cNvPr hidden="false" id="303" name="Shape 303"/>
          <p:cNvSpPr txBox="false"/>
          <p:nvPr isPhoto="false"/>
        </p:nvSpPr>
        <p:spPr>
          <a:xfrm flipH="false" flipV="false" rot="0">
            <a:off x="647232" y="1588654"/>
            <a:ext cx="4013130" cy="3606798"/>
          </a:xfrm>
          <a:prstGeom prst="roundRect">
            <a:avLst>
              <a:gd fmla="val 5247" name="adj"/>
            </a:avLst>
          </a:prstGeom>
          <a:solidFill>
            <a:schemeClr val="bg1"/>
          </a:solidFill>
          <a:ln w="1269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l" indent="0" marL="0"/>
            <a:r>
              <a:rPr b="false" cap="none" i="false" spc="0" strike="noStrike" sz="2000" u="none">
                <a:solidFill>
                  <a:srgbClr val="203A5B"/>
                </a:solidFill>
                <a:latin typeface="Open Sans"/>
                <a:ea typeface="Open Sans"/>
                <a:cs typeface="Open Sans"/>
              </a:rPr>
              <a:t>федеральные и региональные органы власти</a:t>
            </a:r>
            <a:endParaRPr b="false" cap="none" i="false" spc="0" strike="noStrike" sz="2000" u="none">
              <a:solidFill>
                <a:srgbClr val="203A5B"/>
              </a:solidFill>
              <a:latin typeface="Open Sans"/>
              <a:ea typeface="Open Sans"/>
              <a:cs typeface="Open Sans"/>
            </a:endParaRPr>
          </a:p>
          <a:p>
            <a:pPr algn="l" indent="0" marL="0"/>
            <a:endParaRPr b="false" cap="none" i="false" spc="0" strike="noStrike" sz="2000" u="none">
              <a:solidFill>
                <a:srgbClr val="203A5B"/>
              </a:solidFill>
              <a:latin typeface="Open Sans"/>
              <a:ea typeface="Open Sans"/>
              <a:cs typeface="Open Sans"/>
            </a:endParaRPr>
          </a:p>
          <a:p>
            <a:pPr algn="l" indent="0" marL="0"/>
            <a:r>
              <a:rPr b="false" cap="none" i="false" spc="0" strike="noStrike" sz="2000" u="none">
                <a:solidFill>
                  <a:srgbClr val="203A5B"/>
                </a:solidFill>
                <a:latin typeface="Open Sans"/>
                <a:ea typeface="Open Sans"/>
                <a:cs typeface="Open Sans"/>
              </a:rPr>
              <a:t>вертикально-интегрированные компании</a:t>
            </a:r>
            <a:endParaRPr b="false" cap="none" i="false" spc="0" strike="noStrike" sz="2000" u="none">
              <a:solidFill>
                <a:srgbClr val="203A5B"/>
              </a:solidFill>
              <a:latin typeface="Open Sans"/>
              <a:ea typeface="Open Sans"/>
              <a:cs typeface="Open Sans"/>
            </a:endParaRPr>
          </a:p>
          <a:p>
            <a:pPr algn="l" indent="0" marL="0"/>
            <a:endParaRPr sz="2200">
              <a:solidFill>
                <a:srgbClr val="0297E5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false" cap="none" i="false" spc="0" strike="noStrike" sz="2000" u="none">
                <a:solidFill>
                  <a:srgbClr val="203A5B"/>
                </a:solidFill>
                <a:latin typeface="Open Sans"/>
                <a:ea typeface="Open Sans"/>
                <a:cs typeface="Open Sans"/>
              </a:rPr>
              <a:t>компании и корпорации</a:t>
            </a:r>
            <a:endParaRPr b="false" cap="none" i="false" spc="0" strike="noStrike" sz="2000" u="none">
              <a:solidFill>
                <a:srgbClr val="203A5B"/>
              </a:solidFill>
              <a:latin typeface="Open Sans"/>
              <a:ea typeface="Open Sans"/>
              <a:cs typeface="Open Sans"/>
            </a:endParaRPr>
          </a:p>
          <a:p>
            <a:pPr algn="l" indent="0" marL="0"/>
            <a:endParaRPr b="false" cap="none" i="false" spc="0" strike="noStrike" sz="2000" u="none">
              <a:solidFill>
                <a:srgbClr val="203A5B"/>
              </a:solidFill>
              <a:latin typeface="Open Sans"/>
              <a:ea typeface="Open Sans"/>
              <a:cs typeface="Open Sans"/>
            </a:endParaRPr>
          </a:p>
          <a:p>
            <a:pPr algn="l" indent="0" marL="0"/>
            <a:r>
              <a:rPr b="false" cap="none" i="false" spc="0" strike="noStrike" sz="2000" u="none">
                <a:solidFill>
                  <a:srgbClr val="203A5B"/>
                </a:solidFill>
                <a:latin typeface="Open Sans"/>
                <a:ea typeface="Open Sans"/>
                <a:cs typeface="Open Sans"/>
              </a:rPr>
              <a:t>операторы ДКС, малый и средний бизнес, маркетплейсы.</a:t>
            </a:r>
            <a:endParaRPr b="false" cap="none" i="false" spc="0" strike="noStrike" sz="2000" u="none">
              <a:solidFill>
                <a:srgbClr val="203A5B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hidden="false" id="304" name="Shape 304"/>
          <p:cNvSpPr txBox="false"/>
          <p:nvPr isPhoto="false"/>
        </p:nvSpPr>
        <p:spPr>
          <a:xfrm flipH="false" flipV="false" rot="0">
            <a:off x="5283817" y="1588654"/>
            <a:ext cx="6282159" cy="3935843"/>
          </a:xfrm>
          <a:prstGeom prst="roundRect">
            <a:avLst>
              <a:gd fmla="val 5247" name="adj"/>
            </a:avLst>
          </a:prstGeom>
          <a:solidFill>
            <a:schemeClr val="bg1"/>
          </a:solidFill>
          <a:ln w="12699">
            <a:solidFill>
              <a:schemeClr val="accent1">
                <a:shade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l" indent="0" marL="0"/>
            <a:r>
              <a:rPr b="false" cap="none" i="false" spc="0" strike="noStrike" sz="2000" u="none">
                <a:solidFill>
                  <a:srgbClr val="203A5B"/>
                </a:solidFill>
                <a:latin typeface="Open Sans"/>
                <a:ea typeface="Open Sans"/>
                <a:cs typeface="Open Sans"/>
              </a:rPr>
              <a:t>обеспечение мониторинга больших территорий, протяженных объектов в труднодоступных местах;</a:t>
            </a:r>
            <a:endParaRPr b="false" cap="none" i="false" spc="0" strike="noStrike" sz="2000" u="none">
              <a:solidFill>
                <a:srgbClr val="203A5B"/>
              </a:solidFill>
              <a:latin typeface="Open Sans"/>
              <a:ea typeface="Open Sans"/>
              <a:cs typeface="Open Sans"/>
            </a:endParaRPr>
          </a:p>
          <a:p>
            <a:pPr algn="l" indent="0" marL="0"/>
            <a:r>
              <a:rPr b="false" cap="none" i="false" spc="0" strike="noStrike" sz="2000" u="none">
                <a:solidFill>
                  <a:srgbClr val="203A5B"/>
                </a:solidFill>
                <a:latin typeface="Open Sans"/>
                <a:ea typeface="Open Sans"/>
                <a:cs typeface="Open Sans"/>
              </a:rPr>
              <a:t>мониторинг лесных пожаров и объектов топливно-энергетического комплекса;</a:t>
            </a:r>
            <a:endParaRPr b="false" cap="none" i="false" spc="0" strike="noStrike" sz="2000" u="none">
              <a:solidFill>
                <a:srgbClr val="203A5B"/>
              </a:solidFill>
              <a:latin typeface="Open Sans"/>
              <a:ea typeface="Open Sans"/>
              <a:cs typeface="Open Sans"/>
            </a:endParaRPr>
          </a:p>
          <a:p>
            <a:pPr algn="l" indent="0" marL="0"/>
            <a:r>
              <a:rPr b="false" cap="none" i="false" spc="0" strike="noStrike" sz="2000" u="none">
                <a:solidFill>
                  <a:srgbClr val="203A5B"/>
                </a:solidFill>
                <a:latin typeface="Open Sans"/>
                <a:ea typeface="Open Sans"/>
                <a:cs typeface="Open Sans"/>
              </a:rPr>
              <a:t>оперативность реагирования на ЧС любого рода;</a:t>
            </a:r>
            <a:endParaRPr b="false" cap="none" i="false" spc="0" strike="noStrike" sz="2000" u="none">
              <a:solidFill>
                <a:srgbClr val="203A5B"/>
              </a:solidFill>
              <a:latin typeface="Open Sans"/>
              <a:ea typeface="Open Sans"/>
              <a:cs typeface="Open Sans"/>
            </a:endParaRPr>
          </a:p>
          <a:p>
            <a:pPr algn="l" indent="0" marL="0"/>
            <a:r>
              <a:rPr b="false" cap="none" i="false" spc="0" strike="noStrike" sz="2000" u="none">
                <a:solidFill>
                  <a:srgbClr val="203A5B"/>
                </a:solidFill>
                <a:latin typeface="Open Sans"/>
                <a:ea typeface="Open Sans"/>
                <a:cs typeface="Open Sans"/>
              </a:rPr>
              <a:t>кадастровые работы, аэрофотосъемка, геологоразведка;</a:t>
            </a:r>
            <a:endParaRPr b="false" cap="none" i="false" spc="0" strike="noStrike" sz="2000" u="none">
              <a:solidFill>
                <a:srgbClr val="203A5B"/>
              </a:solidFill>
              <a:latin typeface="Open Sans"/>
              <a:ea typeface="Open Sans"/>
              <a:cs typeface="Open Sans"/>
            </a:endParaRPr>
          </a:p>
          <a:p>
            <a:pPr algn="l" indent="0" marL="0"/>
            <a:r>
              <a:rPr b="false" cap="none" i="false" spc="0" strike="noStrike" sz="2000" u="none">
                <a:solidFill>
                  <a:srgbClr val="203A5B"/>
                </a:solidFill>
                <a:latin typeface="Open Sans"/>
                <a:ea typeface="Open Sans"/>
                <a:cs typeface="Open Sans"/>
              </a:rPr>
              <a:t>доставка малых грузов;</a:t>
            </a:r>
            <a:endParaRPr b="false" cap="none" i="false" spc="0" strike="noStrike" sz="2000" u="none">
              <a:solidFill>
                <a:srgbClr val="203A5B"/>
              </a:solidFill>
              <a:latin typeface="Open Sans"/>
              <a:ea typeface="Open Sans"/>
              <a:cs typeface="Open Sans"/>
            </a:endParaRPr>
          </a:p>
          <a:p>
            <a:pPr algn="l" indent="0" marL="0"/>
            <a:r>
              <a:rPr b="false" cap="none" i="false" spc="0" strike="noStrike" sz="2000" u="none">
                <a:solidFill>
                  <a:srgbClr val="203A5B"/>
                </a:solidFill>
                <a:latin typeface="Open Sans"/>
                <a:ea typeface="Open Sans"/>
                <a:cs typeface="Open Sans"/>
              </a:rPr>
              <a:t>поиск людей, доставка спасательных средств;</a:t>
            </a:r>
            <a:endParaRPr b="false" cap="none" i="false" spc="0" strike="noStrike" sz="2000" u="none">
              <a:solidFill>
                <a:srgbClr val="203A5B"/>
              </a:solidFill>
              <a:latin typeface="Open Sans"/>
              <a:ea typeface="Open Sans"/>
              <a:cs typeface="Open Sans"/>
            </a:endParaRPr>
          </a:p>
          <a:p>
            <a:pPr algn="l" indent="0" marL="0"/>
            <a:r>
              <a:rPr b="false" cap="none" i="false" spc="0" strike="noStrike" sz="2000" u="none">
                <a:solidFill>
                  <a:srgbClr val="203A5B"/>
                </a:solidFill>
                <a:latin typeface="Open Sans"/>
                <a:ea typeface="Open Sans"/>
                <a:cs typeface="Open Sans"/>
              </a:rPr>
              <a:t>сопровождение строительных и сельскохозяйственных работ</a:t>
            </a:r>
            <a:endParaRPr b="false" cap="none" i="false" spc="0" strike="noStrike" sz="2000" u="none">
              <a:solidFill>
                <a:srgbClr val="203A5B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hidden="false" id="305" name="Shape 305"/>
          <p:cNvSpPr txBox="false"/>
          <p:nvPr isPhoto="false"/>
        </p:nvSpPr>
        <p:spPr>
          <a:xfrm flipH="false" flipV="true" rot="0">
            <a:off x="4781590" y="3654135"/>
            <a:ext cx="398317" cy="0"/>
          </a:xfrm>
          <a:prstGeom prst="line">
            <a:avLst/>
          </a:prstGeom>
          <a:ln w="12699">
            <a:solidFill>
              <a:schemeClr val="accent1">
                <a:lumMod val="74901"/>
              </a:schemeClr>
            </a:solidFill>
            <a:prstDash val="solid"/>
            <a:tailEnd len="med" type="arrow" w="me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306" name="Shape 306"/>
          <p:cNvSpPr txBox="false"/>
          <p:nvPr isPhoto="false"/>
        </p:nvSpPr>
        <p:spPr>
          <a:xfrm flipH="false" flipV="false" rot="0">
            <a:off x="976278" y="5888181"/>
            <a:ext cx="10057175" cy="640771"/>
          </a:xfrm>
          <a:prstGeom prst="roundRect">
            <a:avLst>
              <a:gd fmla="val 5247" name="adj"/>
            </a:avLst>
          </a:prstGeom>
          <a:solidFill>
            <a:schemeClr val="bg1"/>
          </a:solidFill>
          <a:ln w="1269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r>
              <a:rPr b="false" cap="none" i="false" spc="0" strike="noStrike" sz="2000" u="none">
                <a:solidFill>
                  <a:srgbClr val="203A5B"/>
                </a:solidFill>
                <a:latin typeface="Open Sans"/>
                <a:ea typeface="Open Sans"/>
                <a:cs typeface="Open Sans"/>
              </a:rPr>
              <a:t>Приглашаем регионы и субъекты принять участие в нашем проекте по развитию БПЛА!</a:t>
            </a:r>
            <a:endParaRPr b="false" cap="none" i="false" spc="0" strike="noStrike" sz="2000" u="none">
              <a:solidFill>
                <a:srgbClr val="203A5B"/>
              </a:solidFill>
              <a:latin typeface="Open Sans"/>
              <a:ea typeface="Open Sans"/>
              <a:cs typeface="Open Sans"/>
            </a:endParaRPr>
          </a:p>
        </p:txBody>
      </p:sp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MyOffice-CoreFramework-Android/31-1191.801.8978.819.1@3a1110cd217cfef7bfaea0d80df387ac68f3aaa9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2024-02-15T00:58:54Z</dcterms:modified>
</cp:coreProperties>
</file>